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Gliker" pitchFamily="2" charset="77"/>
      <p:regular r:id="rId17"/>
    </p:embeddedFont>
    <p:embeddedFont>
      <p:font typeface="Gotham" pitchFamily="2" charset="0"/>
      <p:regular r:id="rId18"/>
    </p:embeddedFont>
    <p:embeddedFont>
      <p:font typeface="Gotham Bold" pitchFamily="2"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48" autoAdjust="0"/>
  </p:normalViewPr>
  <p:slideViewPr>
    <p:cSldViewPr>
      <p:cViewPr varScale="1">
        <p:scale>
          <a:sx n="74" d="100"/>
          <a:sy n="74" d="100"/>
        </p:scale>
        <p:origin x="62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Jonas Hanway (1712–1786) was an English philanthropist, writer, and traveler, best known for his humanitarian efforts and for being one of the first men in London to use an umbrella publicly—something that was considered unusual at the time. </a:t>
            </a:r>
          </a:p>
          <a:p>
            <a:r>
              <a:rPr lang="en-US"/>
              <a:t>The public thought it was ridiculous. A cab driver tried to run him over and he tried to beat the cab driver up sing his umbrella (purr)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It’s okay to say “it isn’t for me” but it’s not okay to ask others not to use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Notes and Queries is like twitter. a long-running scholarly journal that publishes short articles, notes, and questions related to various fields, especially literature, history, and the humanities.</a:t>
            </a:r>
          </a:p>
          <a:p>
            <a:r>
              <a:rPr lang="en-US"/>
              <a:t>The brits associated umbrellas with the French.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brits spent years saying thank you, but no thank you. They made them who they were But that's not the only cultural problem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Yankovich. People rejecting any effort to change their personal climates and Umbrellas were a crucial point. There was something unnatural with trying to control the air around them. A nurse once refused to use an air pumping machine.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seemed acceptable by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Robinson Crusoe (1719) by Daniel Defoe. The story is about an Englishman who gets shipwrecked on a deserted island and survives there for 28 years. He builds shelter, grows food, tames animals, and even makes an umbrella out of goat skin to protect himself from the sun.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merchant published 4 books about trade</a:t>
            </a:r>
          </a:p>
          <a:p>
            <a:r>
              <a:rPr lang="en-US"/>
              <a:t>Jonas Hanway (he didn’t like tea?)</a:t>
            </a:r>
          </a:p>
          <a:p>
            <a:r>
              <a:rPr lang="en-US"/>
              <a:t>The umbrella was helped out by cultural changes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Marines, Men are not allowed to carry around umbrellas in the marines but women 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Robinson Crusoe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23.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27.svg"/><Relationship Id="rId5" Type="http://schemas.openxmlformats.org/officeDocument/2006/relationships/image" Target="../media/image51.svg"/><Relationship Id="rId10" Type="http://schemas.openxmlformats.org/officeDocument/2006/relationships/image" Target="../media/image26.png"/><Relationship Id="rId4" Type="http://schemas.openxmlformats.org/officeDocument/2006/relationships/image" Target="../media/image50.png"/><Relationship Id="rId9" Type="http://schemas.openxmlformats.org/officeDocument/2006/relationships/image" Target="../media/image55.svg"/></Relationships>
</file>

<file path=ppt/slides/_rels/slide11.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28.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74.png"/><Relationship Id="rId3"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7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2.png"/><Relationship Id="rId5" Type="http://schemas.openxmlformats.org/officeDocument/2006/relationships/image" Target="../media/image68.png"/><Relationship Id="rId10" Type="http://schemas.openxmlformats.org/officeDocument/2006/relationships/image" Target="../media/image71.svg"/><Relationship Id="rId4" Type="http://schemas.openxmlformats.org/officeDocument/2006/relationships/image" Target="../media/image67.svg"/><Relationship Id="rId9" Type="http://schemas.openxmlformats.org/officeDocument/2006/relationships/image" Target="../media/image70.png"/><Relationship Id="rId14" Type="http://schemas.openxmlformats.org/officeDocument/2006/relationships/image" Target="../media/image75.svg"/></Relationships>
</file>

<file path=ppt/slides/_rels/slide1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76.png"/><Relationship Id="rId7" Type="http://schemas.openxmlformats.org/officeDocument/2006/relationships/image" Target="../media/image42.png"/><Relationship Id="rId12" Type="http://schemas.openxmlformats.org/officeDocument/2006/relationships/image" Target="../media/image8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2.png"/><Relationship Id="rId5" Type="http://schemas.openxmlformats.org/officeDocument/2006/relationships/image" Target="../media/image78.png"/><Relationship Id="rId10" Type="http://schemas.openxmlformats.org/officeDocument/2006/relationships/image" Target="../media/image81.svg"/><Relationship Id="rId4" Type="http://schemas.openxmlformats.org/officeDocument/2006/relationships/image" Target="../media/image77.svg"/><Relationship Id="rId9" Type="http://schemas.openxmlformats.org/officeDocument/2006/relationships/image" Target="../media/image80.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jpeg"/></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png"/><Relationship Id="rId5" Type="http://schemas.openxmlformats.org/officeDocument/2006/relationships/image" Target="../media/image18.png"/><Relationship Id="rId10" Type="http://schemas.openxmlformats.org/officeDocument/2006/relationships/image" Target="../media/image4.svg"/><Relationship Id="rId4" Type="http://schemas.openxmlformats.org/officeDocument/2006/relationships/image" Target="../media/image17.svg"/><Relationship Id="rId9" Type="http://schemas.openxmlformats.org/officeDocument/2006/relationships/image" Target="../media/image3.png"/><Relationship Id="rId1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6DAC4"/>
        </a:solidFill>
        <a:effectLst/>
      </p:bgPr>
    </p:bg>
    <p:spTree>
      <p:nvGrpSpPr>
        <p:cNvPr id="1" name=""/>
        <p:cNvGrpSpPr/>
        <p:nvPr/>
      </p:nvGrpSpPr>
      <p:grpSpPr>
        <a:xfrm>
          <a:off x="0" y="0"/>
          <a:ext cx="0" cy="0"/>
          <a:chOff x="0" y="0"/>
          <a:chExt cx="0" cy="0"/>
        </a:xfrm>
      </p:grpSpPr>
      <p:sp>
        <p:nvSpPr>
          <p:cNvPr id="2" name="Freeform 2"/>
          <p:cNvSpPr/>
          <p:nvPr/>
        </p:nvSpPr>
        <p:spPr>
          <a:xfrm>
            <a:off x="-1275197" y="-913275"/>
            <a:ext cx="6110168" cy="4114800"/>
          </a:xfrm>
          <a:custGeom>
            <a:avLst/>
            <a:gdLst/>
            <a:ahLst/>
            <a:cxnLst/>
            <a:rect l="l" t="t" r="r" b="b"/>
            <a:pathLst>
              <a:path w="6110168" h="4114800">
                <a:moveTo>
                  <a:pt x="0" y="0"/>
                </a:moveTo>
                <a:lnTo>
                  <a:pt x="6110167" y="0"/>
                </a:lnTo>
                <a:lnTo>
                  <a:pt x="6110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a:off x="5830388" y="-1672100"/>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4" name="Freeform 4"/>
          <p:cNvSpPr/>
          <p:nvPr/>
        </p:nvSpPr>
        <p:spPr>
          <a:xfrm>
            <a:off x="10933268" y="-2033838"/>
            <a:ext cx="8505167" cy="4246227"/>
          </a:xfrm>
          <a:custGeom>
            <a:avLst/>
            <a:gdLst/>
            <a:ahLst/>
            <a:cxnLst/>
            <a:rect l="l" t="t" r="r" b="b"/>
            <a:pathLst>
              <a:path w="8505167" h="4246227">
                <a:moveTo>
                  <a:pt x="0" y="0"/>
                </a:moveTo>
                <a:lnTo>
                  <a:pt x="8505167" y="0"/>
                </a:lnTo>
                <a:lnTo>
                  <a:pt x="8505167" y="4246226"/>
                </a:lnTo>
                <a:lnTo>
                  <a:pt x="0" y="42462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5" name="Freeform 5"/>
          <p:cNvSpPr/>
          <p:nvPr/>
        </p:nvSpPr>
        <p:spPr>
          <a:xfrm>
            <a:off x="14590868" y="89275"/>
            <a:ext cx="7959199" cy="3912562"/>
          </a:xfrm>
          <a:custGeom>
            <a:avLst/>
            <a:gdLst/>
            <a:ahLst/>
            <a:cxnLst/>
            <a:rect l="l" t="t" r="r" b="b"/>
            <a:pathLst>
              <a:path w="7959199" h="3912562">
                <a:moveTo>
                  <a:pt x="0" y="0"/>
                </a:moveTo>
                <a:lnTo>
                  <a:pt x="7959199" y="0"/>
                </a:lnTo>
                <a:lnTo>
                  <a:pt x="7959199" y="3912562"/>
                </a:lnTo>
                <a:lnTo>
                  <a:pt x="0" y="39125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sp>
        <p:nvSpPr>
          <p:cNvPr id="6" name="Freeform 6"/>
          <p:cNvSpPr/>
          <p:nvPr/>
        </p:nvSpPr>
        <p:spPr>
          <a:xfrm>
            <a:off x="2528804" y="-2033838"/>
            <a:ext cx="6110168" cy="4114800"/>
          </a:xfrm>
          <a:custGeom>
            <a:avLst/>
            <a:gdLst/>
            <a:ahLst/>
            <a:cxnLst/>
            <a:rect l="l" t="t" r="r" b="b"/>
            <a:pathLst>
              <a:path w="6110168" h="4114800">
                <a:moveTo>
                  <a:pt x="0" y="0"/>
                </a:moveTo>
                <a:lnTo>
                  <a:pt x="6110167" y="0"/>
                </a:lnTo>
                <a:lnTo>
                  <a:pt x="6110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7" name="Freeform 7"/>
          <p:cNvSpPr/>
          <p:nvPr/>
        </p:nvSpPr>
        <p:spPr>
          <a:xfrm>
            <a:off x="9739149" y="-645323"/>
            <a:ext cx="4402815" cy="1789448"/>
          </a:xfrm>
          <a:custGeom>
            <a:avLst/>
            <a:gdLst/>
            <a:ahLst/>
            <a:cxnLst/>
            <a:rect l="l" t="t" r="r" b="b"/>
            <a:pathLst>
              <a:path w="4402815" h="1789448">
                <a:moveTo>
                  <a:pt x="0" y="0"/>
                </a:moveTo>
                <a:lnTo>
                  <a:pt x="4402815" y="0"/>
                </a:lnTo>
                <a:lnTo>
                  <a:pt x="4402815" y="1789448"/>
                </a:lnTo>
                <a:lnTo>
                  <a:pt x="0" y="17894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E"/>
          </a:p>
        </p:txBody>
      </p:sp>
      <p:sp>
        <p:nvSpPr>
          <p:cNvPr id="8" name="Freeform 8"/>
          <p:cNvSpPr/>
          <p:nvPr/>
        </p:nvSpPr>
        <p:spPr>
          <a:xfrm>
            <a:off x="-1751363" y="7200339"/>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AE"/>
          </a:p>
        </p:txBody>
      </p:sp>
      <p:sp>
        <p:nvSpPr>
          <p:cNvPr id="9" name="Freeform 9"/>
          <p:cNvSpPr/>
          <p:nvPr/>
        </p:nvSpPr>
        <p:spPr>
          <a:xfrm rot="-10633121">
            <a:off x="13232033" y="7470898"/>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10" name="Freeform 10"/>
          <p:cNvSpPr/>
          <p:nvPr/>
        </p:nvSpPr>
        <p:spPr>
          <a:xfrm>
            <a:off x="7870651" y="7617424"/>
            <a:ext cx="7315200" cy="4114096"/>
          </a:xfrm>
          <a:custGeom>
            <a:avLst/>
            <a:gdLst/>
            <a:ahLst/>
            <a:cxnLst/>
            <a:rect l="l" t="t" r="r" b="b"/>
            <a:pathLst>
              <a:path w="7315200" h="4114096">
                <a:moveTo>
                  <a:pt x="0" y="0"/>
                </a:moveTo>
                <a:lnTo>
                  <a:pt x="7315200" y="0"/>
                </a:lnTo>
                <a:lnTo>
                  <a:pt x="7315200" y="4114095"/>
                </a:lnTo>
                <a:lnTo>
                  <a:pt x="0" y="41140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AE"/>
          </a:p>
        </p:txBody>
      </p:sp>
      <p:sp>
        <p:nvSpPr>
          <p:cNvPr id="11" name="Freeform 11"/>
          <p:cNvSpPr/>
          <p:nvPr/>
        </p:nvSpPr>
        <p:spPr>
          <a:xfrm>
            <a:off x="4107682" y="8124264"/>
            <a:ext cx="5419751" cy="3050979"/>
          </a:xfrm>
          <a:custGeom>
            <a:avLst/>
            <a:gdLst/>
            <a:ahLst/>
            <a:cxnLst/>
            <a:rect l="l" t="t" r="r" b="b"/>
            <a:pathLst>
              <a:path w="5419751" h="3050979">
                <a:moveTo>
                  <a:pt x="0" y="0"/>
                </a:moveTo>
                <a:lnTo>
                  <a:pt x="5419752" y="0"/>
                </a:lnTo>
                <a:lnTo>
                  <a:pt x="5419752" y="3050979"/>
                </a:lnTo>
                <a:lnTo>
                  <a:pt x="0" y="30509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AE"/>
          </a:p>
        </p:txBody>
      </p:sp>
      <p:sp>
        <p:nvSpPr>
          <p:cNvPr id="12" name="Freeform 12"/>
          <p:cNvSpPr/>
          <p:nvPr/>
        </p:nvSpPr>
        <p:spPr>
          <a:xfrm>
            <a:off x="388011" y="3236874"/>
            <a:ext cx="4488220" cy="4114800"/>
          </a:xfrm>
          <a:custGeom>
            <a:avLst/>
            <a:gdLst/>
            <a:ahLst/>
            <a:cxnLst/>
            <a:rect l="l" t="t" r="r" b="b"/>
            <a:pathLst>
              <a:path w="4488220" h="4114800">
                <a:moveTo>
                  <a:pt x="0" y="0"/>
                </a:moveTo>
                <a:lnTo>
                  <a:pt x="4488220" y="0"/>
                </a:lnTo>
                <a:lnTo>
                  <a:pt x="448822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AE"/>
          </a:p>
        </p:txBody>
      </p:sp>
      <p:sp>
        <p:nvSpPr>
          <p:cNvPr id="13" name="TextBox 13"/>
          <p:cNvSpPr txBox="1"/>
          <p:nvPr/>
        </p:nvSpPr>
        <p:spPr>
          <a:xfrm>
            <a:off x="4876231" y="5848738"/>
            <a:ext cx="14128652" cy="854076"/>
          </a:xfrm>
          <a:prstGeom prst="rect">
            <a:avLst/>
          </a:prstGeom>
        </p:spPr>
        <p:txBody>
          <a:bodyPr lIns="0" tIns="0" rIns="0" bIns="0" rtlCol="0" anchor="t">
            <a:spAutoFit/>
          </a:bodyPr>
          <a:lstStyle/>
          <a:p>
            <a:pPr algn="ctr">
              <a:lnSpc>
                <a:spcPts val="6999"/>
              </a:lnSpc>
            </a:pPr>
            <a:r>
              <a:rPr lang="en-US" sz="4999">
                <a:solidFill>
                  <a:srgbClr val="000000"/>
                </a:solidFill>
                <a:latin typeface="Gliker"/>
                <a:ea typeface="Gliker"/>
                <a:cs typeface="Gliker"/>
                <a:sym typeface="Gliker"/>
              </a:rPr>
              <a:t>Umbrellas</a:t>
            </a:r>
          </a:p>
        </p:txBody>
      </p:sp>
      <p:sp>
        <p:nvSpPr>
          <p:cNvPr id="14" name="TextBox 14"/>
          <p:cNvSpPr txBox="1"/>
          <p:nvPr/>
        </p:nvSpPr>
        <p:spPr>
          <a:xfrm>
            <a:off x="4441816" y="4070737"/>
            <a:ext cx="14128652" cy="1625601"/>
          </a:xfrm>
          <a:prstGeom prst="rect">
            <a:avLst/>
          </a:prstGeom>
        </p:spPr>
        <p:txBody>
          <a:bodyPr lIns="0" tIns="0" rIns="0" bIns="0" rtlCol="0" anchor="t">
            <a:spAutoFit/>
          </a:bodyPr>
          <a:lstStyle/>
          <a:p>
            <a:pPr algn="ctr">
              <a:lnSpc>
                <a:spcPts val="13299"/>
              </a:lnSpc>
            </a:pPr>
            <a:r>
              <a:rPr lang="en-US" sz="9499">
                <a:solidFill>
                  <a:srgbClr val="000000"/>
                </a:solidFill>
                <a:latin typeface="Gliker"/>
                <a:ea typeface="Gliker"/>
                <a:cs typeface="Gliker"/>
                <a:sym typeface="Gliker"/>
              </a:rPr>
              <a:t>Pessimist's Archive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BC6DA"/>
        </a:solidFill>
        <a:effectLst/>
      </p:bgPr>
    </p:bg>
    <p:spTree>
      <p:nvGrpSpPr>
        <p:cNvPr id="1" name=""/>
        <p:cNvGrpSpPr/>
        <p:nvPr/>
      </p:nvGrpSpPr>
      <p:grpSpPr>
        <a:xfrm>
          <a:off x="0" y="0"/>
          <a:ext cx="0" cy="0"/>
          <a:chOff x="0" y="0"/>
          <a:chExt cx="0" cy="0"/>
        </a:xfrm>
      </p:grpSpPr>
      <p:sp>
        <p:nvSpPr>
          <p:cNvPr id="2" name="Freeform 2"/>
          <p:cNvSpPr/>
          <p:nvPr/>
        </p:nvSpPr>
        <p:spPr>
          <a:xfrm rot="-10800000">
            <a:off x="10950640" y="87350"/>
            <a:ext cx="6308660" cy="4114800"/>
          </a:xfrm>
          <a:custGeom>
            <a:avLst/>
            <a:gdLst/>
            <a:ahLst/>
            <a:cxnLst/>
            <a:rect l="l" t="t" r="r" b="b"/>
            <a:pathLst>
              <a:path w="6308660" h="4114800">
                <a:moveTo>
                  <a:pt x="0" y="0"/>
                </a:moveTo>
                <a:lnTo>
                  <a:pt x="6308660" y="0"/>
                </a:lnTo>
                <a:lnTo>
                  <a:pt x="630866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a:off x="-258968" y="-73548"/>
            <a:ext cx="7315200" cy="2973137"/>
          </a:xfrm>
          <a:custGeom>
            <a:avLst/>
            <a:gdLst/>
            <a:ahLst/>
            <a:cxnLst/>
            <a:rect l="l" t="t" r="r" b="b"/>
            <a:pathLst>
              <a:path w="7315200" h="2973137">
                <a:moveTo>
                  <a:pt x="0" y="0"/>
                </a:moveTo>
                <a:lnTo>
                  <a:pt x="7315200" y="0"/>
                </a:lnTo>
                <a:lnTo>
                  <a:pt x="7315200" y="2973137"/>
                </a:lnTo>
                <a:lnTo>
                  <a:pt x="0" y="2973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4" name="Freeform 4"/>
          <p:cNvSpPr/>
          <p:nvPr/>
        </p:nvSpPr>
        <p:spPr>
          <a:xfrm>
            <a:off x="189694" y="3981672"/>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sp>
        <p:nvSpPr>
          <p:cNvPr id="5" name="Freeform 5"/>
          <p:cNvSpPr/>
          <p:nvPr/>
        </p:nvSpPr>
        <p:spPr>
          <a:xfrm>
            <a:off x="189694" y="4331514"/>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E"/>
          </a:p>
        </p:txBody>
      </p:sp>
      <p:grpSp>
        <p:nvGrpSpPr>
          <p:cNvPr id="6" name="Group 6"/>
          <p:cNvGrpSpPr/>
          <p:nvPr/>
        </p:nvGrpSpPr>
        <p:grpSpPr>
          <a:xfrm>
            <a:off x="1867638" y="3728253"/>
            <a:ext cx="14552724" cy="2830495"/>
            <a:chOff x="0" y="0"/>
            <a:chExt cx="3897234" cy="758009"/>
          </a:xfrm>
        </p:grpSpPr>
        <p:sp>
          <p:nvSpPr>
            <p:cNvPr id="7" name="Freeform 7"/>
            <p:cNvSpPr/>
            <p:nvPr/>
          </p:nvSpPr>
          <p:spPr>
            <a:xfrm>
              <a:off x="0" y="0"/>
              <a:ext cx="3897233" cy="758009"/>
            </a:xfrm>
            <a:custGeom>
              <a:avLst/>
              <a:gdLst/>
              <a:ahLst/>
              <a:cxnLst/>
              <a:rect l="l" t="t" r="r" b="b"/>
              <a:pathLst>
                <a:path w="3897233" h="758009">
                  <a:moveTo>
                    <a:pt x="0" y="0"/>
                  </a:moveTo>
                  <a:lnTo>
                    <a:pt x="3897233" y="0"/>
                  </a:lnTo>
                  <a:lnTo>
                    <a:pt x="3897233" y="758009"/>
                  </a:lnTo>
                  <a:lnTo>
                    <a:pt x="0" y="758009"/>
                  </a:lnTo>
                  <a:close/>
                </a:path>
              </a:pathLst>
            </a:custGeom>
            <a:solidFill>
              <a:srgbClr val="FFFFFF"/>
            </a:solidFill>
            <a:ln w="28575" cap="sq">
              <a:solidFill>
                <a:srgbClr val="000000"/>
              </a:solidFill>
              <a:prstDash val="solid"/>
              <a:miter/>
            </a:ln>
          </p:spPr>
          <p:txBody>
            <a:bodyPr/>
            <a:lstStyle/>
            <a:p>
              <a:endParaRPr lang="en-AE"/>
            </a:p>
          </p:txBody>
        </p:sp>
        <p:sp>
          <p:nvSpPr>
            <p:cNvPr id="8" name="TextBox 8"/>
            <p:cNvSpPr txBox="1"/>
            <p:nvPr/>
          </p:nvSpPr>
          <p:spPr>
            <a:xfrm>
              <a:off x="0" y="-38100"/>
              <a:ext cx="3897234" cy="796109"/>
            </a:xfrm>
            <a:prstGeom prst="rect">
              <a:avLst/>
            </a:prstGeom>
          </p:spPr>
          <p:txBody>
            <a:bodyPr lIns="47826" tIns="47826" rIns="47826" bIns="47826" rtlCol="0" anchor="ctr"/>
            <a:lstStyle/>
            <a:p>
              <a:pPr algn="ctr">
                <a:lnSpc>
                  <a:spcPts val="2660"/>
                </a:lnSpc>
                <a:spcBef>
                  <a:spcPct val="0"/>
                </a:spcBef>
              </a:pPr>
              <a:endParaRPr/>
            </a:p>
          </p:txBody>
        </p:sp>
      </p:grpSp>
      <p:sp>
        <p:nvSpPr>
          <p:cNvPr id="9" name="Freeform 9"/>
          <p:cNvSpPr/>
          <p:nvPr/>
        </p:nvSpPr>
        <p:spPr>
          <a:xfrm>
            <a:off x="15011096" y="4822499"/>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sp>
        <p:nvSpPr>
          <p:cNvPr id="10" name="Freeform 10"/>
          <p:cNvSpPr/>
          <p:nvPr/>
        </p:nvSpPr>
        <p:spPr>
          <a:xfrm>
            <a:off x="15011096" y="5172341"/>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E"/>
          </a:p>
        </p:txBody>
      </p:sp>
      <p:sp>
        <p:nvSpPr>
          <p:cNvPr id="11" name="Freeform 11"/>
          <p:cNvSpPr/>
          <p:nvPr/>
        </p:nvSpPr>
        <p:spPr>
          <a:xfrm>
            <a:off x="8275456" y="7166470"/>
            <a:ext cx="7315200" cy="4114096"/>
          </a:xfrm>
          <a:custGeom>
            <a:avLst/>
            <a:gdLst/>
            <a:ahLst/>
            <a:cxnLst/>
            <a:rect l="l" t="t" r="r" b="b"/>
            <a:pathLst>
              <a:path w="7315200" h="4114096">
                <a:moveTo>
                  <a:pt x="0" y="0"/>
                </a:moveTo>
                <a:lnTo>
                  <a:pt x="7315200" y="0"/>
                </a:lnTo>
                <a:lnTo>
                  <a:pt x="7315200" y="4114095"/>
                </a:lnTo>
                <a:lnTo>
                  <a:pt x="0" y="41140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AE"/>
          </a:p>
        </p:txBody>
      </p:sp>
      <p:sp>
        <p:nvSpPr>
          <p:cNvPr id="12" name="Freeform 12"/>
          <p:cNvSpPr/>
          <p:nvPr/>
        </p:nvSpPr>
        <p:spPr>
          <a:xfrm>
            <a:off x="2855705" y="8455650"/>
            <a:ext cx="5419751" cy="3050979"/>
          </a:xfrm>
          <a:custGeom>
            <a:avLst/>
            <a:gdLst/>
            <a:ahLst/>
            <a:cxnLst/>
            <a:rect l="l" t="t" r="r" b="b"/>
            <a:pathLst>
              <a:path w="5419751" h="3050979">
                <a:moveTo>
                  <a:pt x="0" y="0"/>
                </a:moveTo>
                <a:lnTo>
                  <a:pt x="5419751" y="0"/>
                </a:lnTo>
                <a:lnTo>
                  <a:pt x="5419751" y="3050979"/>
                </a:lnTo>
                <a:lnTo>
                  <a:pt x="0" y="30509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AE"/>
          </a:p>
        </p:txBody>
      </p:sp>
      <p:sp>
        <p:nvSpPr>
          <p:cNvPr id="13" name="TextBox 13"/>
          <p:cNvSpPr txBox="1"/>
          <p:nvPr/>
        </p:nvSpPr>
        <p:spPr>
          <a:xfrm>
            <a:off x="3044251" y="4216400"/>
            <a:ext cx="12199498" cy="1749425"/>
          </a:xfrm>
          <a:prstGeom prst="rect">
            <a:avLst/>
          </a:prstGeom>
        </p:spPr>
        <p:txBody>
          <a:bodyPr lIns="0" tIns="0" rIns="0" bIns="0" rtlCol="0" anchor="t">
            <a:spAutoFit/>
          </a:bodyPr>
          <a:lstStyle/>
          <a:p>
            <a:pPr algn="ctr">
              <a:lnSpc>
                <a:spcPts val="7000"/>
              </a:lnSpc>
            </a:pPr>
            <a:r>
              <a:rPr lang="en-US" sz="5000">
                <a:solidFill>
                  <a:srgbClr val="000000"/>
                </a:solidFill>
                <a:latin typeface="Gliker"/>
                <a:ea typeface="Gliker"/>
                <a:cs typeface="Gliker"/>
                <a:sym typeface="Gliker"/>
              </a:rPr>
              <a:t>HAVE WE GOTTEN PAST THE STIGMA BEHIND UMBRELLAS?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53B"/>
        </a:solidFill>
        <a:effectLst/>
      </p:bgPr>
    </p:bg>
    <p:spTree>
      <p:nvGrpSpPr>
        <p:cNvPr id="1" name=""/>
        <p:cNvGrpSpPr/>
        <p:nvPr/>
      </p:nvGrpSpPr>
      <p:grpSpPr>
        <a:xfrm>
          <a:off x="0" y="0"/>
          <a:ext cx="0" cy="0"/>
          <a:chOff x="0" y="0"/>
          <a:chExt cx="0" cy="0"/>
        </a:xfrm>
      </p:grpSpPr>
      <p:sp>
        <p:nvSpPr>
          <p:cNvPr id="2" name="Freeform 2"/>
          <p:cNvSpPr/>
          <p:nvPr/>
        </p:nvSpPr>
        <p:spPr>
          <a:xfrm rot="-10800000">
            <a:off x="10950640" y="87350"/>
            <a:ext cx="6308660" cy="4114800"/>
          </a:xfrm>
          <a:custGeom>
            <a:avLst/>
            <a:gdLst/>
            <a:ahLst/>
            <a:cxnLst/>
            <a:rect l="l" t="t" r="r" b="b"/>
            <a:pathLst>
              <a:path w="6308660" h="4114800">
                <a:moveTo>
                  <a:pt x="0" y="0"/>
                </a:moveTo>
                <a:lnTo>
                  <a:pt x="6308660" y="0"/>
                </a:lnTo>
                <a:lnTo>
                  <a:pt x="63086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3" name="Freeform 3"/>
          <p:cNvSpPr/>
          <p:nvPr/>
        </p:nvSpPr>
        <p:spPr>
          <a:xfrm>
            <a:off x="-258968" y="-73548"/>
            <a:ext cx="7315200" cy="2973137"/>
          </a:xfrm>
          <a:custGeom>
            <a:avLst/>
            <a:gdLst/>
            <a:ahLst/>
            <a:cxnLst/>
            <a:rect l="l" t="t" r="r" b="b"/>
            <a:pathLst>
              <a:path w="7315200" h="2973137">
                <a:moveTo>
                  <a:pt x="0" y="0"/>
                </a:moveTo>
                <a:lnTo>
                  <a:pt x="7315200" y="0"/>
                </a:lnTo>
                <a:lnTo>
                  <a:pt x="7315200" y="2973137"/>
                </a:lnTo>
                <a:lnTo>
                  <a:pt x="0" y="29731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4" name="Freeform 4"/>
          <p:cNvSpPr/>
          <p:nvPr/>
        </p:nvSpPr>
        <p:spPr>
          <a:xfrm>
            <a:off x="419223" y="4127752"/>
            <a:ext cx="4069076" cy="2031497"/>
          </a:xfrm>
          <a:custGeom>
            <a:avLst/>
            <a:gdLst/>
            <a:ahLst/>
            <a:cxnLst/>
            <a:rect l="l" t="t" r="r" b="b"/>
            <a:pathLst>
              <a:path w="4069076" h="2031497">
                <a:moveTo>
                  <a:pt x="0" y="0"/>
                </a:moveTo>
                <a:lnTo>
                  <a:pt x="4069076" y="0"/>
                </a:lnTo>
                <a:lnTo>
                  <a:pt x="4069076" y="2031496"/>
                </a:lnTo>
                <a:lnTo>
                  <a:pt x="0" y="2031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5" name="Freeform 5"/>
          <p:cNvSpPr/>
          <p:nvPr/>
        </p:nvSpPr>
        <p:spPr>
          <a:xfrm>
            <a:off x="189694" y="4331514"/>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E"/>
          </a:p>
        </p:txBody>
      </p:sp>
      <p:sp>
        <p:nvSpPr>
          <p:cNvPr id="6" name="Freeform 6"/>
          <p:cNvSpPr/>
          <p:nvPr/>
        </p:nvSpPr>
        <p:spPr>
          <a:xfrm>
            <a:off x="8275456" y="7166470"/>
            <a:ext cx="7315200" cy="4114096"/>
          </a:xfrm>
          <a:custGeom>
            <a:avLst/>
            <a:gdLst/>
            <a:ahLst/>
            <a:cxnLst/>
            <a:rect l="l" t="t" r="r" b="b"/>
            <a:pathLst>
              <a:path w="7315200" h="4114096">
                <a:moveTo>
                  <a:pt x="0" y="0"/>
                </a:moveTo>
                <a:lnTo>
                  <a:pt x="7315200" y="0"/>
                </a:lnTo>
                <a:lnTo>
                  <a:pt x="7315200" y="4114095"/>
                </a:lnTo>
                <a:lnTo>
                  <a:pt x="0" y="41140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AE"/>
          </a:p>
        </p:txBody>
      </p:sp>
      <p:sp>
        <p:nvSpPr>
          <p:cNvPr id="7" name="Freeform 7"/>
          <p:cNvSpPr/>
          <p:nvPr/>
        </p:nvSpPr>
        <p:spPr>
          <a:xfrm>
            <a:off x="14524835" y="4997420"/>
            <a:ext cx="4069076" cy="2031497"/>
          </a:xfrm>
          <a:custGeom>
            <a:avLst/>
            <a:gdLst/>
            <a:ahLst/>
            <a:cxnLst/>
            <a:rect l="l" t="t" r="r" b="b"/>
            <a:pathLst>
              <a:path w="4069076" h="2031497">
                <a:moveTo>
                  <a:pt x="0" y="0"/>
                </a:moveTo>
                <a:lnTo>
                  <a:pt x="4069077" y="0"/>
                </a:lnTo>
                <a:lnTo>
                  <a:pt x="4069077" y="2031497"/>
                </a:lnTo>
                <a:lnTo>
                  <a:pt x="0" y="2031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8" name="Freeform 8"/>
          <p:cNvSpPr/>
          <p:nvPr/>
        </p:nvSpPr>
        <p:spPr>
          <a:xfrm>
            <a:off x="14385824" y="5376833"/>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E"/>
          </a:p>
        </p:txBody>
      </p:sp>
      <p:sp>
        <p:nvSpPr>
          <p:cNvPr id="9" name="Freeform 9"/>
          <p:cNvSpPr/>
          <p:nvPr/>
        </p:nvSpPr>
        <p:spPr>
          <a:xfrm>
            <a:off x="2855705" y="8455650"/>
            <a:ext cx="5419751" cy="3050979"/>
          </a:xfrm>
          <a:custGeom>
            <a:avLst/>
            <a:gdLst/>
            <a:ahLst/>
            <a:cxnLst/>
            <a:rect l="l" t="t" r="r" b="b"/>
            <a:pathLst>
              <a:path w="5419751" h="3050979">
                <a:moveTo>
                  <a:pt x="0" y="0"/>
                </a:moveTo>
                <a:lnTo>
                  <a:pt x="5419751" y="0"/>
                </a:lnTo>
                <a:lnTo>
                  <a:pt x="5419751" y="3050979"/>
                </a:lnTo>
                <a:lnTo>
                  <a:pt x="0" y="305097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AE"/>
          </a:p>
        </p:txBody>
      </p:sp>
      <p:grpSp>
        <p:nvGrpSpPr>
          <p:cNvPr id="10" name="Group 10"/>
          <p:cNvGrpSpPr/>
          <p:nvPr/>
        </p:nvGrpSpPr>
        <p:grpSpPr>
          <a:xfrm>
            <a:off x="7056232" y="3728253"/>
            <a:ext cx="3894407" cy="2830495"/>
            <a:chOff x="0" y="0"/>
            <a:chExt cx="1042926" cy="758009"/>
          </a:xfrm>
        </p:grpSpPr>
        <p:sp>
          <p:nvSpPr>
            <p:cNvPr id="11" name="Freeform 11"/>
            <p:cNvSpPr/>
            <p:nvPr/>
          </p:nvSpPr>
          <p:spPr>
            <a:xfrm>
              <a:off x="0" y="0"/>
              <a:ext cx="1042926" cy="758009"/>
            </a:xfrm>
            <a:custGeom>
              <a:avLst/>
              <a:gdLst/>
              <a:ahLst/>
              <a:cxnLst/>
              <a:rect l="l" t="t" r="r" b="b"/>
              <a:pathLst>
                <a:path w="1042926" h="758009">
                  <a:moveTo>
                    <a:pt x="0" y="0"/>
                  </a:moveTo>
                  <a:lnTo>
                    <a:pt x="1042926" y="0"/>
                  </a:lnTo>
                  <a:lnTo>
                    <a:pt x="1042926" y="758009"/>
                  </a:lnTo>
                  <a:lnTo>
                    <a:pt x="0" y="758009"/>
                  </a:lnTo>
                  <a:close/>
                </a:path>
              </a:pathLst>
            </a:custGeom>
            <a:solidFill>
              <a:srgbClr val="FFFFFF"/>
            </a:solidFill>
            <a:ln w="28575" cap="sq">
              <a:solidFill>
                <a:srgbClr val="000000"/>
              </a:solidFill>
              <a:prstDash val="solid"/>
              <a:miter/>
            </a:ln>
          </p:spPr>
          <p:txBody>
            <a:bodyPr/>
            <a:lstStyle/>
            <a:p>
              <a:endParaRPr lang="en-AE"/>
            </a:p>
          </p:txBody>
        </p:sp>
        <p:sp>
          <p:nvSpPr>
            <p:cNvPr id="12" name="TextBox 12"/>
            <p:cNvSpPr txBox="1"/>
            <p:nvPr/>
          </p:nvSpPr>
          <p:spPr>
            <a:xfrm>
              <a:off x="0" y="-38100"/>
              <a:ext cx="1042926" cy="796109"/>
            </a:xfrm>
            <a:prstGeom prst="rect">
              <a:avLst/>
            </a:prstGeom>
          </p:spPr>
          <p:txBody>
            <a:bodyPr lIns="47826" tIns="47826" rIns="47826" bIns="47826" rtlCol="0" anchor="ctr"/>
            <a:lstStyle/>
            <a:p>
              <a:pPr algn="ctr">
                <a:lnSpc>
                  <a:spcPts val="2660"/>
                </a:lnSpc>
                <a:spcBef>
                  <a:spcPct val="0"/>
                </a:spcBef>
              </a:pPr>
              <a:endParaRPr/>
            </a:p>
          </p:txBody>
        </p:sp>
      </p:grpSp>
      <p:sp>
        <p:nvSpPr>
          <p:cNvPr id="13" name="TextBox 13"/>
          <p:cNvSpPr txBox="1"/>
          <p:nvPr/>
        </p:nvSpPr>
        <p:spPr>
          <a:xfrm>
            <a:off x="2146461" y="4765675"/>
            <a:ext cx="13713950" cy="679450"/>
          </a:xfrm>
          <a:prstGeom prst="rect">
            <a:avLst/>
          </a:prstGeom>
        </p:spPr>
        <p:txBody>
          <a:bodyPr lIns="0" tIns="0" rIns="0" bIns="0" rtlCol="0" anchor="t">
            <a:spAutoFit/>
          </a:bodyPr>
          <a:lstStyle/>
          <a:p>
            <a:pPr algn="ctr">
              <a:lnSpc>
                <a:spcPts val="5599"/>
              </a:lnSpc>
            </a:pPr>
            <a:r>
              <a:rPr lang="en-US" sz="3999">
                <a:solidFill>
                  <a:srgbClr val="000000"/>
                </a:solidFill>
                <a:latin typeface="Gotham"/>
                <a:ea typeface="Gotham"/>
                <a:cs typeface="Gotham"/>
                <a:sym typeface="Gotham"/>
              </a:rPr>
              <a:t>No.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4B6"/>
        </a:solidFill>
        <a:effectLst/>
      </p:bgPr>
    </p:bg>
    <p:spTree>
      <p:nvGrpSpPr>
        <p:cNvPr id="1" name=""/>
        <p:cNvGrpSpPr/>
        <p:nvPr/>
      </p:nvGrpSpPr>
      <p:grpSpPr>
        <a:xfrm>
          <a:off x="0" y="0"/>
          <a:ext cx="0" cy="0"/>
          <a:chOff x="0" y="0"/>
          <a:chExt cx="0" cy="0"/>
        </a:xfrm>
      </p:grpSpPr>
      <p:sp>
        <p:nvSpPr>
          <p:cNvPr id="2" name="Freeform 2"/>
          <p:cNvSpPr/>
          <p:nvPr/>
        </p:nvSpPr>
        <p:spPr>
          <a:xfrm rot="-10800000">
            <a:off x="10950640" y="87350"/>
            <a:ext cx="6308660" cy="4114800"/>
          </a:xfrm>
          <a:custGeom>
            <a:avLst/>
            <a:gdLst/>
            <a:ahLst/>
            <a:cxnLst/>
            <a:rect l="l" t="t" r="r" b="b"/>
            <a:pathLst>
              <a:path w="6308660" h="4114800">
                <a:moveTo>
                  <a:pt x="0" y="0"/>
                </a:moveTo>
                <a:lnTo>
                  <a:pt x="6308660" y="0"/>
                </a:lnTo>
                <a:lnTo>
                  <a:pt x="63086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3" name="Freeform 3"/>
          <p:cNvSpPr/>
          <p:nvPr/>
        </p:nvSpPr>
        <p:spPr>
          <a:xfrm>
            <a:off x="-258968" y="-73548"/>
            <a:ext cx="7315200" cy="2973137"/>
          </a:xfrm>
          <a:custGeom>
            <a:avLst/>
            <a:gdLst/>
            <a:ahLst/>
            <a:cxnLst/>
            <a:rect l="l" t="t" r="r" b="b"/>
            <a:pathLst>
              <a:path w="7315200" h="2973137">
                <a:moveTo>
                  <a:pt x="0" y="0"/>
                </a:moveTo>
                <a:lnTo>
                  <a:pt x="7315200" y="0"/>
                </a:lnTo>
                <a:lnTo>
                  <a:pt x="7315200" y="2973137"/>
                </a:lnTo>
                <a:lnTo>
                  <a:pt x="0" y="29731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4" name="Freeform 4"/>
          <p:cNvSpPr/>
          <p:nvPr/>
        </p:nvSpPr>
        <p:spPr>
          <a:xfrm>
            <a:off x="189694" y="4127752"/>
            <a:ext cx="4069076" cy="2031497"/>
          </a:xfrm>
          <a:custGeom>
            <a:avLst/>
            <a:gdLst/>
            <a:ahLst/>
            <a:cxnLst/>
            <a:rect l="l" t="t" r="r" b="b"/>
            <a:pathLst>
              <a:path w="4069076" h="2031497">
                <a:moveTo>
                  <a:pt x="0" y="0"/>
                </a:moveTo>
                <a:lnTo>
                  <a:pt x="4069076" y="0"/>
                </a:lnTo>
                <a:lnTo>
                  <a:pt x="4069076" y="2031496"/>
                </a:lnTo>
                <a:lnTo>
                  <a:pt x="0" y="2031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5" name="Freeform 5"/>
          <p:cNvSpPr/>
          <p:nvPr/>
        </p:nvSpPr>
        <p:spPr>
          <a:xfrm>
            <a:off x="356624" y="4455339"/>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E"/>
          </a:p>
        </p:txBody>
      </p:sp>
      <p:grpSp>
        <p:nvGrpSpPr>
          <p:cNvPr id="6" name="Group 6"/>
          <p:cNvGrpSpPr/>
          <p:nvPr/>
        </p:nvGrpSpPr>
        <p:grpSpPr>
          <a:xfrm>
            <a:off x="1867638" y="3728253"/>
            <a:ext cx="14552724" cy="2830495"/>
            <a:chOff x="0" y="0"/>
            <a:chExt cx="3897234" cy="758009"/>
          </a:xfrm>
        </p:grpSpPr>
        <p:sp>
          <p:nvSpPr>
            <p:cNvPr id="7" name="Freeform 7"/>
            <p:cNvSpPr/>
            <p:nvPr/>
          </p:nvSpPr>
          <p:spPr>
            <a:xfrm>
              <a:off x="0" y="0"/>
              <a:ext cx="3897233" cy="758009"/>
            </a:xfrm>
            <a:custGeom>
              <a:avLst/>
              <a:gdLst/>
              <a:ahLst/>
              <a:cxnLst/>
              <a:rect l="l" t="t" r="r" b="b"/>
              <a:pathLst>
                <a:path w="3897233" h="758009">
                  <a:moveTo>
                    <a:pt x="0" y="0"/>
                  </a:moveTo>
                  <a:lnTo>
                    <a:pt x="3897233" y="0"/>
                  </a:lnTo>
                  <a:lnTo>
                    <a:pt x="3897233" y="758009"/>
                  </a:lnTo>
                  <a:lnTo>
                    <a:pt x="0" y="758009"/>
                  </a:lnTo>
                  <a:close/>
                </a:path>
              </a:pathLst>
            </a:custGeom>
            <a:solidFill>
              <a:srgbClr val="FFFFFF"/>
            </a:solidFill>
            <a:ln w="28575" cap="sq">
              <a:solidFill>
                <a:srgbClr val="000000"/>
              </a:solidFill>
              <a:prstDash val="solid"/>
              <a:miter/>
            </a:ln>
          </p:spPr>
          <p:txBody>
            <a:bodyPr/>
            <a:lstStyle/>
            <a:p>
              <a:endParaRPr lang="en-AE"/>
            </a:p>
          </p:txBody>
        </p:sp>
        <p:sp>
          <p:nvSpPr>
            <p:cNvPr id="8" name="TextBox 8"/>
            <p:cNvSpPr txBox="1"/>
            <p:nvPr/>
          </p:nvSpPr>
          <p:spPr>
            <a:xfrm>
              <a:off x="0" y="-38100"/>
              <a:ext cx="3897234" cy="796109"/>
            </a:xfrm>
            <a:prstGeom prst="rect">
              <a:avLst/>
            </a:prstGeom>
          </p:spPr>
          <p:txBody>
            <a:bodyPr lIns="47826" tIns="47826" rIns="47826" bIns="47826" rtlCol="0" anchor="ctr"/>
            <a:lstStyle/>
            <a:p>
              <a:pPr algn="ctr">
                <a:lnSpc>
                  <a:spcPts val="2660"/>
                </a:lnSpc>
                <a:spcBef>
                  <a:spcPct val="0"/>
                </a:spcBef>
              </a:pPr>
              <a:endParaRPr/>
            </a:p>
          </p:txBody>
        </p:sp>
      </p:grpSp>
      <p:sp>
        <p:nvSpPr>
          <p:cNvPr id="9" name="Freeform 9"/>
          <p:cNvSpPr/>
          <p:nvPr/>
        </p:nvSpPr>
        <p:spPr>
          <a:xfrm>
            <a:off x="8275456" y="7166470"/>
            <a:ext cx="7315200" cy="4114096"/>
          </a:xfrm>
          <a:custGeom>
            <a:avLst/>
            <a:gdLst/>
            <a:ahLst/>
            <a:cxnLst/>
            <a:rect l="l" t="t" r="r" b="b"/>
            <a:pathLst>
              <a:path w="7315200" h="4114096">
                <a:moveTo>
                  <a:pt x="0" y="0"/>
                </a:moveTo>
                <a:lnTo>
                  <a:pt x="7315200" y="0"/>
                </a:lnTo>
                <a:lnTo>
                  <a:pt x="7315200" y="4114095"/>
                </a:lnTo>
                <a:lnTo>
                  <a:pt x="0" y="41140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AE"/>
          </a:p>
        </p:txBody>
      </p:sp>
      <p:sp>
        <p:nvSpPr>
          <p:cNvPr id="10" name="Freeform 10"/>
          <p:cNvSpPr/>
          <p:nvPr/>
        </p:nvSpPr>
        <p:spPr>
          <a:xfrm>
            <a:off x="14385824" y="4938069"/>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11" name="Freeform 11"/>
          <p:cNvSpPr/>
          <p:nvPr/>
        </p:nvSpPr>
        <p:spPr>
          <a:xfrm>
            <a:off x="14385824" y="5376833"/>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E"/>
          </a:p>
        </p:txBody>
      </p:sp>
      <p:sp>
        <p:nvSpPr>
          <p:cNvPr id="12" name="Freeform 12"/>
          <p:cNvSpPr/>
          <p:nvPr/>
        </p:nvSpPr>
        <p:spPr>
          <a:xfrm>
            <a:off x="2855705" y="8455650"/>
            <a:ext cx="5419751" cy="3050979"/>
          </a:xfrm>
          <a:custGeom>
            <a:avLst/>
            <a:gdLst/>
            <a:ahLst/>
            <a:cxnLst/>
            <a:rect l="l" t="t" r="r" b="b"/>
            <a:pathLst>
              <a:path w="5419751" h="3050979">
                <a:moveTo>
                  <a:pt x="0" y="0"/>
                </a:moveTo>
                <a:lnTo>
                  <a:pt x="5419751" y="0"/>
                </a:lnTo>
                <a:lnTo>
                  <a:pt x="5419751" y="3050979"/>
                </a:lnTo>
                <a:lnTo>
                  <a:pt x="0" y="305097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AE"/>
          </a:p>
        </p:txBody>
      </p:sp>
      <p:sp>
        <p:nvSpPr>
          <p:cNvPr id="13" name="TextBox 13"/>
          <p:cNvSpPr txBox="1"/>
          <p:nvPr/>
        </p:nvSpPr>
        <p:spPr>
          <a:xfrm>
            <a:off x="2287025" y="4413250"/>
            <a:ext cx="13713950" cy="1384300"/>
          </a:xfrm>
          <a:prstGeom prst="rect">
            <a:avLst/>
          </a:prstGeom>
        </p:spPr>
        <p:txBody>
          <a:bodyPr lIns="0" tIns="0" rIns="0" bIns="0" rtlCol="0" anchor="t">
            <a:spAutoFit/>
          </a:bodyPr>
          <a:lstStyle/>
          <a:p>
            <a:pPr algn="ctr">
              <a:lnSpc>
                <a:spcPts val="5599"/>
              </a:lnSpc>
            </a:pPr>
            <a:r>
              <a:rPr lang="en-US" sz="3999">
                <a:solidFill>
                  <a:srgbClr val="000000"/>
                </a:solidFill>
                <a:latin typeface="Gotham"/>
                <a:ea typeface="Gotham"/>
                <a:cs typeface="Gotham"/>
                <a:sym typeface="Gotham"/>
              </a:rPr>
              <a:t>“The way you face the reality is to ignore it”</a:t>
            </a:r>
          </a:p>
          <a:p>
            <a:pPr algn="ctr">
              <a:lnSpc>
                <a:spcPts val="5599"/>
              </a:lnSpc>
            </a:pPr>
            <a:r>
              <a:rPr lang="en-US" sz="3999">
                <a:solidFill>
                  <a:srgbClr val="000000"/>
                </a:solidFill>
                <a:latin typeface="Gotham"/>
                <a:ea typeface="Gotham"/>
                <a:cs typeface="Gotham"/>
                <a:sym typeface="Gotham"/>
              </a:rPr>
              <a:t>(Don’ take this the wrong way)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AACCD"/>
        </a:solidFill>
        <a:effectLst/>
      </p:bgPr>
    </p:bg>
    <p:spTree>
      <p:nvGrpSpPr>
        <p:cNvPr id="1" name=""/>
        <p:cNvGrpSpPr/>
        <p:nvPr/>
      </p:nvGrpSpPr>
      <p:grpSpPr>
        <a:xfrm>
          <a:off x="0" y="0"/>
          <a:ext cx="0" cy="0"/>
          <a:chOff x="0" y="0"/>
          <a:chExt cx="0" cy="0"/>
        </a:xfrm>
      </p:grpSpPr>
      <p:sp>
        <p:nvSpPr>
          <p:cNvPr id="2" name="Freeform 2"/>
          <p:cNvSpPr/>
          <p:nvPr/>
        </p:nvSpPr>
        <p:spPr>
          <a:xfrm rot="-10800000">
            <a:off x="10950640" y="87350"/>
            <a:ext cx="6308660" cy="4114800"/>
          </a:xfrm>
          <a:custGeom>
            <a:avLst/>
            <a:gdLst/>
            <a:ahLst/>
            <a:cxnLst/>
            <a:rect l="l" t="t" r="r" b="b"/>
            <a:pathLst>
              <a:path w="6308660" h="4114800">
                <a:moveTo>
                  <a:pt x="0" y="0"/>
                </a:moveTo>
                <a:lnTo>
                  <a:pt x="6308660" y="0"/>
                </a:lnTo>
                <a:lnTo>
                  <a:pt x="63086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3" name="Freeform 3"/>
          <p:cNvSpPr/>
          <p:nvPr/>
        </p:nvSpPr>
        <p:spPr>
          <a:xfrm>
            <a:off x="-258968" y="-73548"/>
            <a:ext cx="7315200" cy="2973137"/>
          </a:xfrm>
          <a:custGeom>
            <a:avLst/>
            <a:gdLst/>
            <a:ahLst/>
            <a:cxnLst/>
            <a:rect l="l" t="t" r="r" b="b"/>
            <a:pathLst>
              <a:path w="7315200" h="2973137">
                <a:moveTo>
                  <a:pt x="0" y="0"/>
                </a:moveTo>
                <a:lnTo>
                  <a:pt x="7315200" y="0"/>
                </a:lnTo>
                <a:lnTo>
                  <a:pt x="7315200" y="2973137"/>
                </a:lnTo>
                <a:lnTo>
                  <a:pt x="0" y="29731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4" name="Freeform 4"/>
          <p:cNvSpPr/>
          <p:nvPr/>
        </p:nvSpPr>
        <p:spPr>
          <a:xfrm>
            <a:off x="189694" y="4331514"/>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5" name="Freeform 5"/>
          <p:cNvSpPr/>
          <p:nvPr/>
        </p:nvSpPr>
        <p:spPr>
          <a:xfrm>
            <a:off x="8275456" y="7166470"/>
            <a:ext cx="7315200" cy="4114096"/>
          </a:xfrm>
          <a:custGeom>
            <a:avLst/>
            <a:gdLst/>
            <a:ahLst/>
            <a:cxnLst/>
            <a:rect l="l" t="t" r="r" b="b"/>
            <a:pathLst>
              <a:path w="7315200" h="4114096">
                <a:moveTo>
                  <a:pt x="0" y="0"/>
                </a:moveTo>
                <a:lnTo>
                  <a:pt x="7315200" y="0"/>
                </a:lnTo>
                <a:lnTo>
                  <a:pt x="7315200" y="4114095"/>
                </a:lnTo>
                <a:lnTo>
                  <a:pt x="0" y="41140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E"/>
          </a:p>
        </p:txBody>
      </p:sp>
      <p:sp>
        <p:nvSpPr>
          <p:cNvPr id="6" name="Freeform 6"/>
          <p:cNvSpPr/>
          <p:nvPr/>
        </p:nvSpPr>
        <p:spPr>
          <a:xfrm>
            <a:off x="14385824" y="5376833"/>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7" name="Freeform 7"/>
          <p:cNvSpPr/>
          <p:nvPr/>
        </p:nvSpPr>
        <p:spPr>
          <a:xfrm>
            <a:off x="2855705" y="8455650"/>
            <a:ext cx="5419751" cy="3050979"/>
          </a:xfrm>
          <a:custGeom>
            <a:avLst/>
            <a:gdLst/>
            <a:ahLst/>
            <a:cxnLst/>
            <a:rect l="l" t="t" r="r" b="b"/>
            <a:pathLst>
              <a:path w="5419751" h="3050979">
                <a:moveTo>
                  <a:pt x="0" y="0"/>
                </a:moveTo>
                <a:lnTo>
                  <a:pt x="5419751" y="0"/>
                </a:lnTo>
                <a:lnTo>
                  <a:pt x="5419751" y="3050979"/>
                </a:lnTo>
                <a:lnTo>
                  <a:pt x="0" y="305097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AE"/>
          </a:p>
        </p:txBody>
      </p:sp>
      <p:grpSp>
        <p:nvGrpSpPr>
          <p:cNvPr id="8" name="Group 8"/>
          <p:cNvGrpSpPr/>
          <p:nvPr/>
        </p:nvGrpSpPr>
        <p:grpSpPr>
          <a:xfrm>
            <a:off x="1867638" y="3728253"/>
            <a:ext cx="14552724" cy="2830495"/>
            <a:chOff x="0" y="0"/>
            <a:chExt cx="3897234" cy="758009"/>
          </a:xfrm>
        </p:grpSpPr>
        <p:sp>
          <p:nvSpPr>
            <p:cNvPr id="9" name="Freeform 9"/>
            <p:cNvSpPr/>
            <p:nvPr/>
          </p:nvSpPr>
          <p:spPr>
            <a:xfrm>
              <a:off x="0" y="0"/>
              <a:ext cx="3897233" cy="758009"/>
            </a:xfrm>
            <a:custGeom>
              <a:avLst/>
              <a:gdLst/>
              <a:ahLst/>
              <a:cxnLst/>
              <a:rect l="l" t="t" r="r" b="b"/>
              <a:pathLst>
                <a:path w="3897233" h="758009">
                  <a:moveTo>
                    <a:pt x="0" y="0"/>
                  </a:moveTo>
                  <a:lnTo>
                    <a:pt x="3897233" y="0"/>
                  </a:lnTo>
                  <a:lnTo>
                    <a:pt x="3897233" y="758009"/>
                  </a:lnTo>
                  <a:lnTo>
                    <a:pt x="0" y="758009"/>
                  </a:lnTo>
                  <a:close/>
                </a:path>
              </a:pathLst>
            </a:custGeom>
            <a:solidFill>
              <a:srgbClr val="FFFFFF"/>
            </a:solidFill>
            <a:ln w="28575" cap="sq">
              <a:solidFill>
                <a:srgbClr val="000000"/>
              </a:solidFill>
              <a:prstDash val="solid"/>
              <a:miter/>
            </a:ln>
          </p:spPr>
          <p:txBody>
            <a:bodyPr/>
            <a:lstStyle/>
            <a:p>
              <a:endParaRPr lang="en-AE"/>
            </a:p>
          </p:txBody>
        </p:sp>
        <p:sp>
          <p:nvSpPr>
            <p:cNvPr id="10" name="TextBox 10"/>
            <p:cNvSpPr txBox="1"/>
            <p:nvPr/>
          </p:nvSpPr>
          <p:spPr>
            <a:xfrm>
              <a:off x="0" y="-38100"/>
              <a:ext cx="3897234" cy="796109"/>
            </a:xfrm>
            <a:prstGeom prst="rect">
              <a:avLst/>
            </a:prstGeom>
          </p:spPr>
          <p:txBody>
            <a:bodyPr lIns="47826" tIns="47826" rIns="47826" bIns="47826" rtlCol="0" anchor="ctr"/>
            <a:lstStyle/>
            <a:p>
              <a:pPr algn="ctr">
                <a:lnSpc>
                  <a:spcPts val="2660"/>
                </a:lnSpc>
                <a:spcBef>
                  <a:spcPct val="0"/>
                </a:spcBef>
              </a:pPr>
              <a:endParaRPr/>
            </a:p>
          </p:txBody>
        </p:sp>
      </p:grpSp>
      <p:sp>
        <p:nvSpPr>
          <p:cNvPr id="11" name="TextBox 11"/>
          <p:cNvSpPr txBox="1"/>
          <p:nvPr/>
        </p:nvSpPr>
        <p:spPr>
          <a:xfrm>
            <a:off x="2224232" y="4303431"/>
            <a:ext cx="13713950" cy="1384300"/>
          </a:xfrm>
          <a:prstGeom prst="rect">
            <a:avLst/>
          </a:prstGeom>
        </p:spPr>
        <p:txBody>
          <a:bodyPr lIns="0" tIns="0" rIns="0" bIns="0" rtlCol="0" anchor="t">
            <a:spAutoFit/>
          </a:bodyPr>
          <a:lstStyle/>
          <a:p>
            <a:pPr algn="ctr">
              <a:lnSpc>
                <a:spcPts val="5599"/>
              </a:lnSpc>
            </a:pPr>
            <a:r>
              <a:rPr lang="en-US" sz="3999">
                <a:solidFill>
                  <a:srgbClr val="000000"/>
                </a:solidFill>
                <a:latin typeface="Gotham"/>
                <a:ea typeface="Gotham"/>
                <a:cs typeface="Gotham"/>
                <a:sym typeface="Gotham"/>
              </a:rPr>
              <a:t>“When you live under the rain, it becomes useless. It’s more comfortable to get wet.”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6DAC4"/>
        </a:solidFill>
        <a:effectLst/>
      </p:bgPr>
    </p:bg>
    <p:spTree>
      <p:nvGrpSpPr>
        <p:cNvPr id="1" name=""/>
        <p:cNvGrpSpPr/>
        <p:nvPr/>
      </p:nvGrpSpPr>
      <p:grpSpPr>
        <a:xfrm>
          <a:off x="0" y="0"/>
          <a:ext cx="0" cy="0"/>
          <a:chOff x="0" y="0"/>
          <a:chExt cx="0" cy="0"/>
        </a:xfrm>
      </p:grpSpPr>
      <p:sp>
        <p:nvSpPr>
          <p:cNvPr id="2" name="Freeform 2"/>
          <p:cNvSpPr/>
          <p:nvPr/>
        </p:nvSpPr>
        <p:spPr>
          <a:xfrm>
            <a:off x="-1275197" y="-913275"/>
            <a:ext cx="6110168" cy="4114800"/>
          </a:xfrm>
          <a:custGeom>
            <a:avLst/>
            <a:gdLst/>
            <a:ahLst/>
            <a:cxnLst/>
            <a:rect l="l" t="t" r="r" b="b"/>
            <a:pathLst>
              <a:path w="6110168" h="4114800">
                <a:moveTo>
                  <a:pt x="0" y="0"/>
                </a:moveTo>
                <a:lnTo>
                  <a:pt x="6110167" y="0"/>
                </a:lnTo>
                <a:lnTo>
                  <a:pt x="6110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a:off x="5830388" y="-1672100"/>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4" name="Freeform 4"/>
          <p:cNvSpPr/>
          <p:nvPr/>
        </p:nvSpPr>
        <p:spPr>
          <a:xfrm>
            <a:off x="10933268" y="-2033838"/>
            <a:ext cx="8505167" cy="4246227"/>
          </a:xfrm>
          <a:custGeom>
            <a:avLst/>
            <a:gdLst/>
            <a:ahLst/>
            <a:cxnLst/>
            <a:rect l="l" t="t" r="r" b="b"/>
            <a:pathLst>
              <a:path w="8505167" h="4246227">
                <a:moveTo>
                  <a:pt x="0" y="0"/>
                </a:moveTo>
                <a:lnTo>
                  <a:pt x="8505167" y="0"/>
                </a:lnTo>
                <a:lnTo>
                  <a:pt x="8505167" y="4246226"/>
                </a:lnTo>
                <a:lnTo>
                  <a:pt x="0" y="42462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5" name="Freeform 5"/>
          <p:cNvSpPr/>
          <p:nvPr/>
        </p:nvSpPr>
        <p:spPr>
          <a:xfrm>
            <a:off x="14590868" y="89275"/>
            <a:ext cx="7959199" cy="3912562"/>
          </a:xfrm>
          <a:custGeom>
            <a:avLst/>
            <a:gdLst/>
            <a:ahLst/>
            <a:cxnLst/>
            <a:rect l="l" t="t" r="r" b="b"/>
            <a:pathLst>
              <a:path w="7959199" h="3912562">
                <a:moveTo>
                  <a:pt x="0" y="0"/>
                </a:moveTo>
                <a:lnTo>
                  <a:pt x="7959199" y="0"/>
                </a:lnTo>
                <a:lnTo>
                  <a:pt x="7959199" y="3912562"/>
                </a:lnTo>
                <a:lnTo>
                  <a:pt x="0" y="39125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sp>
        <p:nvSpPr>
          <p:cNvPr id="6" name="Freeform 6"/>
          <p:cNvSpPr/>
          <p:nvPr/>
        </p:nvSpPr>
        <p:spPr>
          <a:xfrm>
            <a:off x="2528804" y="-2033838"/>
            <a:ext cx="6110168" cy="4114800"/>
          </a:xfrm>
          <a:custGeom>
            <a:avLst/>
            <a:gdLst/>
            <a:ahLst/>
            <a:cxnLst/>
            <a:rect l="l" t="t" r="r" b="b"/>
            <a:pathLst>
              <a:path w="6110168" h="4114800">
                <a:moveTo>
                  <a:pt x="0" y="0"/>
                </a:moveTo>
                <a:lnTo>
                  <a:pt x="6110167" y="0"/>
                </a:lnTo>
                <a:lnTo>
                  <a:pt x="6110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7" name="Freeform 7"/>
          <p:cNvSpPr/>
          <p:nvPr/>
        </p:nvSpPr>
        <p:spPr>
          <a:xfrm>
            <a:off x="9739149" y="-645323"/>
            <a:ext cx="4402815" cy="1789448"/>
          </a:xfrm>
          <a:custGeom>
            <a:avLst/>
            <a:gdLst/>
            <a:ahLst/>
            <a:cxnLst/>
            <a:rect l="l" t="t" r="r" b="b"/>
            <a:pathLst>
              <a:path w="4402815" h="1789448">
                <a:moveTo>
                  <a:pt x="0" y="0"/>
                </a:moveTo>
                <a:lnTo>
                  <a:pt x="4402815" y="0"/>
                </a:lnTo>
                <a:lnTo>
                  <a:pt x="4402815" y="1789448"/>
                </a:lnTo>
                <a:lnTo>
                  <a:pt x="0" y="17894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E"/>
          </a:p>
        </p:txBody>
      </p:sp>
      <p:sp>
        <p:nvSpPr>
          <p:cNvPr id="8" name="Freeform 8"/>
          <p:cNvSpPr/>
          <p:nvPr/>
        </p:nvSpPr>
        <p:spPr>
          <a:xfrm>
            <a:off x="-1751363" y="7200339"/>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AE"/>
          </a:p>
        </p:txBody>
      </p:sp>
      <p:sp>
        <p:nvSpPr>
          <p:cNvPr id="9" name="Freeform 9"/>
          <p:cNvSpPr/>
          <p:nvPr/>
        </p:nvSpPr>
        <p:spPr>
          <a:xfrm rot="-10633121">
            <a:off x="13232033" y="7470898"/>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10" name="Freeform 10"/>
          <p:cNvSpPr/>
          <p:nvPr/>
        </p:nvSpPr>
        <p:spPr>
          <a:xfrm>
            <a:off x="7870651" y="7617424"/>
            <a:ext cx="7315200" cy="4114096"/>
          </a:xfrm>
          <a:custGeom>
            <a:avLst/>
            <a:gdLst/>
            <a:ahLst/>
            <a:cxnLst/>
            <a:rect l="l" t="t" r="r" b="b"/>
            <a:pathLst>
              <a:path w="7315200" h="4114096">
                <a:moveTo>
                  <a:pt x="0" y="0"/>
                </a:moveTo>
                <a:lnTo>
                  <a:pt x="7315200" y="0"/>
                </a:lnTo>
                <a:lnTo>
                  <a:pt x="7315200" y="4114095"/>
                </a:lnTo>
                <a:lnTo>
                  <a:pt x="0" y="41140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AE"/>
          </a:p>
        </p:txBody>
      </p:sp>
      <p:sp>
        <p:nvSpPr>
          <p:cNvPr id="11" name="Freeform 11"/>
          <p:cNvSpPr/>
          <p:nvPr/>
        </p:nvSpPr>
        <p:spPr>
          <a:xfrm>
            <a:off x="4107682" y="8124264"/>
            <a:ext cx="5419751" cy="3050979"/>
          </a:xfrm>
          <a:custGeom>
            <a:avLst/>
            <a:gdLst/>
            <a:ahLst/>
            <a:cxnLst/>
            <a:rect l="l" t="t" r="r" b="b"/>
            <a:pathLst>
              <a:path w="5419751" h="3050979">
                <a:moveTo>
                  <a:pt x="0" y="0"/>
                </a:moveTo>
                <a:lnTo>
                  <a:pt x="5419752" y="0"/>
                </a:lnTo>
                <a:lnTo>
                  <a:pt x="5419752" y="3050979"/>
                </a:lnTo>
                <a:lnTo>
                  <a:pt x="0" y="30509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AE"/>
          </a:p>
        </p:txBody>
      </p:sp>
      <p:sp>
        <p:nvSpPr>
          <p:cNvPr id="12" name="Freeform 12"/>
          <p:cNvSpPr/>
          <p:nvPr/>
        </p:nvSpPr>
        <p:spPr>
          <a:xfrm>
            <a:off x="388011" y="3210277"/>
            <a:ext cx="4488220" cy="4114800"/>
          </a:xfrm>
          <a:custGeom>
            <a:avLst/>
            <a:gdLst/>
            <a:ahLst/>
            <a:cxnLst/>
            <a:rect l="l" t="t" r="r" b="b"/>
            <a:pathLst>
              <a:path w="4488220" h="4114800">
                <a:moveTo>
                  <a:pt x="0" y="0"/>
                </a:moveTo>
                <a:lnTo>
                  <a:pt x="4488220" y="0"/>
                </a:lnTo>
                <a:lnTo>
                  <a:pt x="448822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AE"/>
          </a:p>
        </p:txBody>
      </p:sp>
      <p:sp>
        <p:nvSpPr>
          <p:cNvPr id="13" name="TextBox 13"/>
          <p:cNvSpPr txBox="1"/>
          <p:nvPr/>
        </p:nvSpPr>
        <p:spPr>
          <a:xfrm>
            <a:off x="4441816" y="4364389"/>
            <a:ext cx="14128652" cy="1625601"/>
          </a:xfrm>
          <a:prstGeom prst="rect">
            <a:avLst/>
          </a:prstGeom>
        </p:spPr>
        <p:txBody>
          <a:bodyPr lIns="0" tIns="0" rIns="0" bIns="0" rtlCol="0" anchor="t">
            <a:spAutoFit/>
          </a:bodyPr>
          <a:lstStyle/>
          <a:p>
            <a:pPr algn="ctr">
              <a:lnSpc>
                <a:spcPts val="13299"/>
              </a:lnSpc>
            </a:pPr>
            <a:r>
              <a:rPr lang="en-US" sz="9499">
                <a:solidFill>
                  <a:srgbClr val="000000"/>
                </a:solidFill>
                <a:latin typeface="Gliker"/>
                <a:ea typeface="Gliker"/>
                <a:cs typeface="Gliker"/>
                <a:sym typeface="Gliker"/>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6DAC4"/>
        </a:solidFill>
        <a:effectLst/>
      </p:bgPr>
    </p:bg>
    <p:spTree>
      <p:nvGrpSpPr>
        <p:cNvPr id="1" name=""/>
        <p:cNvGrpSpPr/>
        <p:nvPr/>
      </p:nvGrpSpPr>
      <p:grpSpPr>
        <a:xfrm>
          <a:off x="0" y="0"/>
          <a:ext cx="0" cy="0"/>
          <a:chOff x="0" y="0"/>
          <a:chExt cx="0" cy="0"/>
        </a:xfrm>
      </p:grpSpPr>
      <p:sp>
        <p:nvSpPr>
          <p:cNvPr id="2" name="Freeform 2"/>
          <p:cNvSpPr/>
          <p:nvPr/>
        </p:nvSpPr>
        <p:spPr>
          <a:xfrm>
            <a:off x="6318611" y="6182255"/>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3" name="Freeform 3"/>
          <p:cNvSpPr/>
          <p:nvPr/>
        </p:nvSpPr>
        <p:spPr>
          <a:xfrm>
            <a:off x="14421068" y="6010938"/>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4" name="Freeform 4"/>
          <p:cNvSpPr/>
          <p:nvPr/>
        </p:nvSpPr>
        <p:spPr>
          <a:xfrm>
            <a:off x="11452725" y="7064905"/>
            <a:ext cx="7315200" cy="4114096"/>
          </a:xfrm>
          <a:custGeom>
            <a:avLst/>
            <a:gdLst/>
            <a:ahLst/>
            <a:cxnLst/>
            <a:rect l="l" t="t" r="r" b="b"/>
            <a:pathLst>
              <a:path w="7315200" h="4114096">
                <a:moveTo>
                  <a:pt x="0" y="0"/>
                </a:moveTo>
                <a:lnTo>
                  <a:pt x="7315200" y="0"/>
                </a:lnTo>
                <a:lnTo>
                  <a:pt x="7315200" y="4114096"/>
                </a:lnTo>
                <a:lnTo>
                  <a:pt x="0" y="4114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5" name="Freeform 5"/>
          <p:cNvSpPr/>
          <p:nvPr/>
        </p:nvSpPr>
        <p:spPr>
          <a:xfrm>
            <a:off x="-1584433" y="7200900"/>
            <a:ext cx="7309520" cy="4114800"/>
          </a:xfrm>
          <a:custGeom>
            <a:avLst/>
            <a:gdLst/>
            <a:ahLst/>
            <a:cxnLst/>
            <a:rect l="l" t="t" r="r" b="b"/>
            <a:pathLst>
              <a:path w="7309520" h="4114800">
                <a:moveTo>
                  <a:pt x="0" y="0"/>
                </a:moveTo>
                <a:lnTo>
                  <a:pt x="7309521" y="0"/>
                </a:lnTo>
                <a:lnTo>
                  <a:pt x="730952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6" name="Freeform 6"/>
          <p:cNvSpPr/>
          <p:nvPr/>
        </p:nvSpPr>
        <p:spPr>
          <a:xfrm rot="-10633121">
            <a:off x="3328777" y="7915576"/>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7" name="Freeform 7"/>
          <p:cNvSpPr/>
          <p:nvPr/>
        </p:nvSpPr>
        <p:spPr>
          <a:xfrm rot="-10800000">
            <a:off x="7942372" y="7915576"/>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8" name="Freeform 8"/>
          <p:cNvSpPr/>
          <p:nvPr/>
        </p:nvSpPr>
        <p:spPr>
          <a:xfrm>
            <a:off x="3492760" y="2667579"/>
            <a:ext cx="11302481" cy="7114936"/>
          </a:xfrm>
          <a:custGeom>
            <a:avLst/>
            <a:gdLst/>
            <a:ahLst/>
            <a:cxnLst/>
            <a:rect l="l" t="t" r="r" b="b"/>
            <a:pathLst>
              <a:path w="11302481" h="7114936">
                <a:moveTo>
                  <a:pt x="0" y="0"/>
                </a:moveTo>
                <a:lnTo>
                  <a:pt x="11302480" y="0"/>
                </a:lnTo>
                <a:lnTo>
                  <a:pt x="11302480" y="7114936"/>
                </a:lnTo>
                <a:lnTo>
                  <a:pt x="0" y="7114936"/>
                </a:lnTo>
                <a:lnTo>
                  <a:pt x="0" y="0"/>
                </a:lnTo>
                <a:close/>
              </a:path>
            </a:pathLst>
          </a:custGeom>
          <a:blipFill>
            <a:blip r:embed="rId9"/>
            <a:stretch>
              <a:fillRect b="-20531"/>
            </a:stretch>
          </a:blipFill>
        </p:spPr>
        <p:txBody>
          <a:bodyPr/>
          <a:lstStyle/>
          <a:p>
            <a:endParaRPr lang="en-AE"/>
          </a:p>
        </p:txBody>
      </p:sp>
      <p:sp>
        <p:nvSpPr>
          <p:cNvPr id="9" name="TextBox 9"/>
          <p:cNvSpPr txBox="1"/>
          <p:nvPr/>
        </p:nvSpPr>
        <p:spPr>
          <a:xfrm>
            <a:off x="4919327" y="146020"/>
            <a:ext cx="8449345" cy="1354080"/>
          </a:xfrm>
          <a:prstGeom prst="rect">
            <a:avLst/>
          </a:prstGeom>
        </p:spPr>
        <p:txBody>
          <a:bodyPr lIns="0" tIns="0" rIns="0" bIns="0" rtlCol="0" anchor="t">
            <a:spAutoFit/>
          </a:bodyPr>
          <a:lstStyle/>
          <a:p>
            <a:pPr algn="ctr">
              <a:lnSpc>
                <a:spcPts val="11085"/>
              </a:lnSpc>
            </a:pPr>
            <a:r>
              <a:rPr lang="en-US" sz="7918">
                <a:solidFill>
                  <a:srgbClr val="000000"/>
                </a:solidFill>
                <a:latin typeface="Gliker"/>
                <a:ea typeface="Gliker"/>
                <a:cs typeface="Gliker"/>
                <a:sym typeface="Gliker"/>
              </a:rPr>
              <a:t>JONAS HANWAY</a:t>
            </a:r>
          </a:p>
        </p:txBody>
      </p:sp>
      <p:sp>
        <p:nvSpPr>
          <p:cNvPr id="10" name="TextBox 10"/>
          <p:cNvSpPr txBox="1"/>
          <p:nvPr/>
        </p:nvSpPr>
        <p:spPr>
          <a:xfrm>
            <a:off x="4407255" y="1423900"/>
            <a:ext cx="9473490" cy="1243679"/>
          </a:xfrm>
          <a:prstGeom prst="rect">
            <a:avLst/>
          </a:prstGeom>
        </p:spPr>
        <p:txBody>
          <a:bodyPr lIns="0" tIns="0" rIns="0" bIns="0" rtlCol="0" anchor="t">
            <a:spAutoFit/>
          </a:bodyPr>
          <a:lstStyle/>
          <a:p>
            <a:pPr algn="ctr">
              <a:lnSpc>
                <a:spcPts val="4950"/>
              </a:lnSpc>
            </a:pPr>
            <a:r>
              <a:rPr lang="en-US" sz="3536">
                <a:solidFill>
                  <a:srgbClr val="000000"/>
                </a:solidFill>
                <a:latin typeface="Gotham"/>
                <a:ea typeface="Gotham"/>
                <a:cs typeface="Gotham"/>
                <a:sym typeface="Gotham"/>
              </a:rPr>
              <a:t>ONE OF THE FIRST MEN TO HOLD AN UMBRELLA IN LONDON</a:t>
            </a:r>
          </a:p>
        </p:txBody>
      </p:sp>
      <p:sp>
        <p:nvSpPr>
          <p:cNvPr id="11" name="Freeform 11"/>
          <p:cNvSpPr/>
          <p:nvPr/>
        </p:nvSpPr>
        <p:spPr>
          <a:xfrm>
            <a:off x="-2209171" y="7591772"/>
            <a:ext cx="7315200" cy="4114096"/>
          </a:xfrm>
          <a:custGeom>
            <a:avLst/>
            <a:gdLst/>
            <a:ahLst/>
            <a:cxnLst/>
            <a:rect l="l" t="t" r="r" b="b"/>
            <a:pathLst>
              <a:path w="7315200" h="4114096">
                <a:moveTo>
                  <a:pt x="0" y="0"/>
                </a:moveTo>
                <a:lnTo>
                  <a:pt x="7315200" y="0"/>
                </a:lnTo>
                <a:lnTo>
                  <a:pt x="7315200" y="4114096"/>
                </a:lnTo>
                <a:lnTo>
                  <a:pt x="0" y="4114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12" name="Freeform 12"/>
          <p:cNvSpPr/>
          <p:nvPr/>
        </p:nvSpPr>
        <p:spPr>
          <a:xfrm>
            <a:off x="14052540" y="7200900"/>
            <a:ext cx="7315200" cy="4114096"/>
          </a:xfrm>
          <a:custGeom>
            <a:avLst/>
            <a:gdLst/>
            <a:ahLst/>
            <a:cxnLst/>
            <a:rect l="l" t="t" r="r" b="b"/>
            <a:pathLst>
              <a:path w="7315200" h="4114096">
                <a:moveTo>
                  <a:pt x="0" y="0"/>
                </a:moveTo>
                <a:lnTo>
                  <a:pt x="7315200" y="0"/>
                </a:lnTo>
                <a:lnTo>
                  <a:pt x="7315200" y="4114096"/>
                </a:lnTo>
                <a:lnTo>
                  <a:pt x="0" y="4114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6DAC4"/>
        </a:solidFill>
        <a:effectLst/>
      </p:bgPr>
    </p:bg>
    <p:spTree>
      <p:nvGrpSpPr>
        <p:cNvPr id="1" name=""/>
        <p:cNvGrpSpPr/>
        <p:nvPr/>
      </p:nvGrpSpPr>
      <p:grpSpPr>
        <a:xfrm>
          <a:off x="0" y="0"/>
          <a:ext cx="0" cy="0"/>
          <a:chOff x="0" y="0"/>
          <a:chExt cx="0" cy="0"/>
        </a:xfrm>
      </p:grpSpPr>
      <p:sp>
        <p:nvSpPr>
          <p:cNvPr id="2" name="Freeform 2"/>
          <p:cNvSpPr/>
          <p:nvPr/>
        </p:nvSpPr>
        <p:spPr>
          <a:xfrm rot="-10800000">
            <a:off x="12282021" y="99929"/>
            <a:ext cx="6308660" cy="4114800"/>
          </a:xfrm>
          <a:custGeom>
            <a:avLst/>
            <a:gdLst/>
            <a:ahLst/>
            <a:cxnLst/>
            <a:rect l="l" t="t" r="r" b="b"/>
            <a:pathLst>
              <a:path w="6308660" h="4114800">
                <a:moveTo>
                  <a:pt x="0" y="0"/>
                </a:moveTo>
                <a:lnTo>
                  <a:pt x="6308660" y="0"/>
                </a:lnTo>
                <a:lnTo>
                  <a:pt x="63086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3" name="Freeform 3"/>
          <p:cNvSpPr/>
          <p:nvPr/>
        </p:nvSpPr>
        <p:spPr>
          <a:xfrm>
            <a:off x="-258968" y="-73548"/>
            <a:ext cx="7315200" cy="2973137"/>
          </a:xfrm>
          <a:custGeom>
            <a:avLst/>
            <a:gdLst/>
            <a:ahLst/>
            <a:cxnLst/>
            <a:rect l="l" t="t" r="r" b="b"/>
            <a:pathLst>
              <a:path w="7315200" h="2973137">
                <a:moveTo>
                  <a:pt x="0" y="0"/>
                </a:moveTo>
                <a:lnTo>
                  <a:pt x="7315200" y="0"/>
                </a:lnTo>
                <a:lnTo>
                  <a:pt x="7315200" y="2973137"/>
                </a:lnTo>
                <a:lnTo>
                  <a:pt x="0" y="29731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4" name="Freeform 4"/>
          <p:cNvSpPr/>
          <p:nvPr/>
        </p:nvSpPr>
        <p:spPr>
          <a:xfrm>
            <a:off x="5330304" y="8456592"/>
            <a:ext cx="4069076" cy="2031497"/>
          </a:xfrm>
          <a:custGeom>
            <a:avLst/>
            <a:gdLst/>
            <a:ahLst/>
            <a:cxnLst/>
            <a:rect l="l" t="t" r="r" b="b"/>
            <a:pathLst>
              <a:path w="4069076" h="2031497">
                <a:moveTo>
                  <a:pt x="0" y="0"/>
                </a:moveTo>
                <a:lnTo>
                  <a:pt x="4069077" y="0"/>
                </a:lnTo>
                <a:lnTo>
                  <a:pt x="4069077" y="2031497"/>
                </a:lnTo>
                <a:lnTo>
                  <a:pt x="0" y="2031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5" name="Freeform 5"/>
          <p:cNvSpPr/>
          <p:nvPr/>
        </p:nvSpPr>
        <p:spPr>
          <a:xfrm>
            <a:off x="15011096" y="4822499"/>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6" name="Freeform 6"/>
          <p:cNvSpPr/>
          <p:nvPr/>
        </p:nvSpPr>
        <p:spPr>
          <a:xfrm>
            <a:off x="15011096" y="5172341"/>
            <a:ext cx="4069076" cy="2031497"/>
          </a:xfrm>
          <a:custGeom>
            <a:avLst/>
            <a:gdLst/>
            <a:ahLst/>
            <a:cxnLst/>
            <a:rect l="l" t="t" r="r" b="b"/>
            <a:pathLst>
              <a:path w="4069076" h="2031497">
                <a:moveTo>
                  <a:pt x="0" y="0"/>
                </a:moveTo>
                <a:lnTo>
                  <a:pt x="4069076" y="0"/>
                </a:lnTo>
                <a:lnTo>
                  <a:pt x="4069076" y="2031497"/>
                </a:lnTo>
                <a:lnTo>
                  <a:pt x="0" y="2031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E"/>
          </a:p>
        </p:txBody>
      </p:sp>
      <p:sp>
        <p:nvSpPr>
          <p:cNvPr id="7" name="Freeform 7"/>
          <p:cNvSpPr/>
          <p:nvPr/>
        </p:nvSpPr>
        <p:spPr>
          <a:xfrm>
            <a:off x="11955246" y="7822963"/>
            <a:ext cx="7315200" cy="4114096"/>
          </a:xfrm>
          <a:custGeom>
            <a:avLst/>
            <a:gdLst/>
            <a:ahLst/>
            <a:cxnLst/>
            <a:rect l="l" t="t" r="r" b="b"/>
            <a:pathLst>
              <a:path w="7315200" h="4114096">
                <a:moveTo>
                  <a:pt x="0" y="0"/>
                </a:moveTo>
                <a:lnTo>
                  <a:pt x="7315200" y="0"/>
                </a:lnTo>
                <a:lnTo>
                  <a:pt x="7315200" y="4114096"/>
                </a:lnTo>
                <a:lnTo>
                  <a:pt x="0" y="41140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AE"/>
          </a:p>
        </p:txBody>
      </p:sp>
      <p:sp>
        <p:nvSpPr>
          <p:cNvPr id="8" name="Freeform 8"/>
          <p:cNvSpPr/>
          <p:nvPr/>
        </p:nvSpPr>
        <p:spPr>
          <a:xfrm>
            <a:off x="-1360336" y="7732811"/>
            <a:ext cx="5419751" cy="3050979"/>
          </a:xfrm>
          <a:custGeom>
            <a:avLst/>
            <a:gdLst/>
            <a:ahLst/>
            <a:cxnLst/>
            <a:rect l="l" t="t" r="r" b="b"/>
            <a:pathLst>
              <a:path w="5419751" h="3050979">
                <a:moveTo>
                  <a:pt x="0" y="0"/>
                </a:moveTo>
                <a:lnTo>
                  <a:pt x="5419752" y="0"/>
                </a:lnTo>
                <a:lnTo>
                  <a:pt x="5419752" y="3050978"/>
                </a:lnTo>
                <a:lnTo>
                  <a:pt x="0" y="30509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AE"/>
          </a:p>
        </p:txBody>
      </p:sp>
      <p:sp>
        <p:nvSpPr>
          <p:cNvPr id="9" name="TextBox 9"/>
          <p:cNvSpPr txBox="1"/>
          <p:nvPr/>
        </p:nvSpPr>
        <p:spPr>
          <a:xfrm>
            <a:off x="3044251" y="265861"/>
            <a:ext cx="12199498" cy="863600"/>
          </a:xfrm>
          <a:prstGeom prst="rect">
            <a:avLst/>
          </a:prstGeom>
        </p:spPr>
        <p:txBody>
          <a:bodyPr lIns="0" tIns="0" rIns="0" bIns="0" rtlCol="0" anchor="t">
            <a:spAutoFit/>
          </a:bodyPr>
          <a:lstStyle/>
          <a:p>
            <a:pPr algn="ctr">
              <a:lnSpc>
                <a:spcPts val="7000"/>
              </a:lnSpc>
            </a:pPr>
            <a:r>
              <a:rPr lang="en-US" sz="5000">
                <a:solidFill>
                  <a:srgbClr val="000000"/>
                </a:solidFill>
                <a:latin typeface="Gliker"/>
                <a:ea typeface="Gliker"/>
                <a:cs typeface="Gliker"/>
                <a:sym typeface="Gliker"/>
              </a:rPr>
              <a:t>NOTES AND QUERIES</a:t>
            </a:r>
          </a:p>
        </p:txBody>
      </p:sp>
      <p:sp>
        <p:nvSpPr>
          <p:cNvPr id="10" name="Freeform 10"/>
          <p:cNvSpPr/>
          <p:nvPr/>
        </p:nvSpPr>
        <p:spPr>
          <a:xfrm>
            <a:off x="1733494" y="1443785"/>
            <a:ext cx="14821012" cy="7399429"/>
          </a:xfrm>
          <a:custGeom>
            <a:avLst/>
            <a:gdLst/>
            <a:ahLst/>
            <a:cxnLst/>
            <a:rect l="l" t="t" r="r" b="b"/>
            <a:pathLst>
              <a:path w="14821012" h="7399429">
                <a:moveTo>
                  <a:pt x="0" y="0"/>
                </a:moveTo>
                <a:lnTo>
                  <a:pt x="14821012" y="0"/>
                </a:lnTo>
                <a:lnTo>
                  <a:pt x="14821012" y="7399430"/>
                </a:lnTo>
                <a:lnTo>
                  <a:pt x="0" y="73994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E"/>
          </a:p>
        </p:txBody>
      </p:sp>
      <p:sp>
        <p:nvSpPr>
          <p:cNvPr id="11" name="TextBox 11"/>
          <p:cNvSpPr txBox="1"/>
          <p:nvPr/>
        </p:nvSpPr>
        <p:spPr>
          <a:xfrm>
            <a:off x="4719926" y="3930544"/>
            <a:ext cx="8330388" cy="2388345"/>
          </a:xfrm>
          <a:prstGeom prst="rect">
            <a:avLst/>
          </a:prstGeom>
        </p:spPr>
        <p:txBody>
          <a:bodyPr lIns="0" tIns="0" rIns="0" bIns="0" rtlCol="0" anchor="t">
            <a:spAutoFit/>
          </a:bodyPr>
          <a:lstStyle/>
          <a:p>
            <a:pPr algn="ctr">
              <a:lnSpc>
                <a:spcPts val="6379"/>
              </a:lnSpc>
            </a:pPr>
            <a:r>
              <a:rPr lang="en-US" sz="4556">
                <a:solidFill>
                  <a:srgbClr val="000000"/>
                </a:solidFill>
                <a:latin typeface="Gotham"/>
                <a:ea typeface="Gotham"/>
                <a:cs typeface="Gotham"/>
                <a:sym typeface="Gotham"/>
              </a:rPr>
              <a:t>“When Men began to use umbrellas, they were hooted and jeered at as Frenchmen”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BC6DA"/>
        </a:solidFill>
        <a:effectLst/>
      </p:bgPr>
    </p:bg>
    <p:spTree>
      <p:nvGrpSpPr>
        <p:cNvPr id="1" name=""/>
        <p:cNvGrpSpPr/>
        <p:nvPr/>
      </p:nvGrpSpPr>
      <p:grpSpPr>
        <a:xfrm>
          <a:off x="0" y="0"/>
          <a:ext cx="0" cy="0"/>
          <a:chOff x="0" y="0"/>
          <a:chExt cx="0" cy="0"/>
        </a:xfrm>
      </p:grpSpPr>
      <p:sp>
        <p:nvSpPr>
          <p:cNvPr id="2" name="Freeform 2"/>
          <p:cNvSpPr/>
          <p:nvPr/>
        </p:nvSpPr>
        <p:spPr>
          <a:xfrm rot="2375555">
            <a:off x="-2626060" y="5143500"/>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a:off x="14421068" y="6010938"/>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4" name="Freeform 4"/>
          <p:cNvSpPr/>
          <p:nvPr/>
        </p:nvSpPr>
        <p:spPr>
          <a:xfrm rot="-10800000">
            <a:off x="4669665" y="1386054"/>
            <a:ext cx="8948671" cy="6026347"/>
          </a:xfrm>
          <a:custGeom>
            <a:avLst/>
            <a:gdLst/>
            <a:ahLst/>
            <a:cxnLst/>
            <a:rect l="l" t="t" r="r" b="b"/>
            <a:pathLst>
              <a:path w="8948671" h="6026347">
                <a:moveTo>
                  <a:pt x="0" y="0"/>
                </a:moveTo>
                <a:lnTo>
                  <a:pt x="8948670" y="0"/>
                </a:lnTo>
                <a:lnTo>
                  <a:pt x="8948670" y="6026347"/>
                </a:lnTo>
                <a:lnTo>
                  <a:pt x="0" y="60263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5" name="Freeform 5"/>
          <p:cNvSpPr/>
          <p:nvPr/>
        </p:nvSpPr>
        <p:spPr>
          <a:xfrm>
            <a:off x="11452725" y="7064905"/>
            <a:ext cx="7315200" cy="4114096"/>
          </a:xfrm>
          <a:custGeom>
            <a:avLst/>
            <a:gdLst/>
            <a:ahLst/>
            <a:cxnLst/>
            <a:rect l="l" t="t" r="r" b="b"/>
            <a:pathLst>
              <a:path w="7315200" h="4114096">
                <a:moveTo>
                  <a:pt x="0" y="0"/>
                </a:moveTo>
                <a:lnTo>
                  <a:pt x="7315200" y="0"/>
                </a:lnTo>
                <a:lnTo>
                  <a:pt x="7315200" y="4114096"/>
                </a:lnTo>
                <a:lnTo>
                  <a:pt x="0" y="4114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sp>
        <p:nvSpPr>
          <p:cNvPr id="6" name="Freeform 6"/>
          <p:cNvSpPr/>
          <p:nvPr/>
        </p:nvSpPr>
        <p:spPr>
          <a:xfrm>
            <a:off x="-1584433" y="7200900"/>
            <a:ext cx="7309520" cy="4114800"/>
          </a:xfrm>
          <a:custGeom>
            <a:avLst/>
            <a:gdLst/>
            <a:ahLst/>
            <a:cxnLst/>
            <a:rect l="l" t="t" r="r" b="b"/>
            <a:pathLst>
              <a:path w="7309520" h="4114800">
                <a:moveTo>
                  <a:pt x="0" y="0"/>
                </a:moveTo>
                <a:lnTo>
                  <a:pt x="7309521" y="0"/>
                </a:lnTo>
                <a:lnTo>
                  <a:pt x="73095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7" name="Freeform 7"/>
          <p:cNvSpPr/>
          <p:nvPr/>
        </p:nvSpPr>
        <p:spPr>
          <a:xfrm rot="-10633121">
            <a:off x="3328777" y="7915576"/>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8" name="Freeform 8"/>
          <p:cNvSpPr/>
          <p:nvPr/>
        </p:nvSpPr>
        <p:spPr>
          <a:xfrm rot="-10800000">
            <a:off x="7942372" y="7915576"/>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9" name="TextBox 9"/>
          <p:cNvSpPr txBox="1"/>
          <p:nvPr/>
        </p:nvSpPr>
        <p:spPr>
          <a:xfrm>
            <a:off x="2443021" y="165100"/>
            <a:ext cx="13401957" cy="863600"/>
          </a:xfrm>
          <a:prstGeom prst="rect">
            <a:avLst/>
          </a:prstGeom>
        </p:spPr>
        <p:txBody>
          <a:bodyPr lIns="0" tIns="0" rIns="0" bIns="0" rtlCol="0" anchor="t">
            <a:spAutoFit/>
          </a:bodyPr>
          <a:lstStyle/>
          <a:p>
            <a:pPr algn="ctr">
              <a:lnSpc>
                <a:spcPts val="7000"/>
              </a:lnSpc>
            </a:pPr>
            <a:r>
              <a:rPr lang="en-US" sz="5000">
                <a:solidFill>
                  <a:srgbClr val="000000"/>
                </a:solidFill>
                <a:latin typeface="Gliker"/>
                <a:ea typeface="Gliker"/>
                <a:cs typeface="Gliker"/>
                <a:sym typeface="Gliker"/>
              </a:rPr>
              <a:t>CLASSISM</a:t>
            </a:r>
          </a:p>
        </p:txBody>
      </p:sp>
      <p:sp>
        <p:nvSpPr>
          <p:cNvPr id="10" name="TextBox 10"/>
          <p:cNvSpPr txBox="1"/>
          <p:nvPr/>
        </p:nvSpPr>
        <p:spPr>
          <a:xfrm>
            <a:off x="6458118" y="3622593"/>
            <a:ext cx="5371764" cy="2388345"/>
          </a:xfrm>
          <a:prstGeom prst="rect">
            <a:avLst/>
          </a:prstGeom>
        </p:spPr>
        <p:txBody>
          <a:bodyPr lIns="0" tIns="0" rIns="0" bIns="0" rtlCol="0" anchor="t">
            <a:spAutoFit/>
          </a:bodyPr>
          <a:lstStyle/>
          <a:p>
            <a:pPr algn="ctr">
              <a:lnSpc>
                <a:spcPts val="6379"/>
              </a:lnSpc>
            </a:pPr>
            <a:r>
              <a:rPr lang="en-US" sz="4556">
                <a:solidFill>
                  <a:srgbClr val="000000"/>
                </a:solidFill>
                <a:latin typeface="Gotham"/>
                <a:ea typeface="Gotham"/>
                <a:cs typeface="Gotham"/>
                <a:sym typeface="Gotham"/>
              </a:rPr>
              <a:t>“The umbrella is a sign of having no carriage”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353B"/>
        </a:solidFill>
        <a:effectLst/>
      </p:bgPr>
    </p:bg>
    <p:spTree>
      <p:nvGrpSpPr>
        <p:cNvPr id="1" name=""/>
        <p:cNvGrpSpPr/>
        <p:nvPr/>
      </p:nvGrpSpPr>
      <p:grpSpPr>
        <a:xfrm>
          <a:off x="0" y="0"/>
          <a:ext cx="0" cy="0"/>
          <a:chOff x="0" y="0"/>
          <a:chExt cx="0" cy="0"/>
        </a:xfrm>
      </p:grpSpPr>
      <p:sp>
        <p:nvSpPr>
          <p:cNvPr id="2" name="Freeform 2"/>
          <p:cNvSpPr/>
          <p:nvPr/>
        </p:nvSpPr>
        <p:spPr>
          <a:xfrm>
            <a:off x="1971755" y="6348868"/>
            <a:ext cx="7309520" cy="4114800"/>
          </a:xfrm>
          <a:custGeom>
            <a:avLst/>
            <a:gdLst/>
            <a:ahLst/>
            <a:cxnLst/>
            <a:rect l="l" t="t" r="r" b="b"/>
            <a:pathLst>
              <a:path w="7309520" h="4114800">
                <a:moveTo>
                  <a:pt x="0" y="0"/>
                </a:moveTo>
                <a:lnTo>
                  <a:pt x="7309521" y="0"/>
                </a:lnTo>
                <a:lnTo>
                  <a:pt x="730952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3" name="Freeform 3"/>
          <p:cNvSpPr/>
          <p:nvPr/>
        </p:nvSpPr>
        <p:spPr>
          <a:xfrm>
            <a:off x="12765602" y="7002918"/>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4" name="Freeform 4"/>
          <p:cNvSpPr/>
          <p:nvPr/>
        </p:nvSpPr>
        <p:spPr>
          <a:xfrm>
            <a:off x="6041259" y="5599568"/>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5" name="Freeform 5"/>
          <p:cNvSpPr/>
          <p:nvPr/>
        </p:nvSpPr>
        <p:spPr>
          <a:xfrm rot="-10800000">
            <a:off x="5626515" y="8214159"/>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6" name="Freeform 6"/>
          <p:cNvSpPr/>
          <p:nvPr/>
        </p:nvSpPr>
        <p:spPr>
          <a:xfrm rot="-10633121">
            <a:off x="10295695" y="8068338"/>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7" name="Freeform 7"/>
          <p:cNvSpPr/>
          <p:nvPr/>
        </p:nvSpPr>
        <p:spPr>
          <a:xfrm>
            <a:off x="-415921" y="7200900"/>
            <a:ext cx="7309520" cy="4114800"/>
          </a:xfrm>
          <a:custGeom>
            <a:avLst/>
            <a:gdLst/>
            <a:ahLst/>
            <a:cxnLst/>
            <a:rect l="l" t="t" r="r" b="b"/>
            <a:pathLst>
              <a:path w="7309520" h="4114800">
                <a:moveTo>
                  <a:pt x="0" y="0"/>
                </a:moveTo>
                <a:lnTo>
                  <a:pt x="7309521" y="0"/>
                </a:lnTo>
                <a:lnTo>
                  <a:pt x="730952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8" name="TextBox 8"/>
          <p:cNvSpPr txBox="1"/>
          <p:nvPr/>
        </p:nvSpPr>
        <p:spPr>
          <a:xfrm>
            <a:off x="5516207" y="335317"/>
            <a:ext cx="7255586" cy="863600"/>
          </a:xfrm>
          <a:prstGeom prst="rect">
            <a:avLst/>
          </a:prstGeom>
        </p:spPr>
        <p:txBody>
          <a:bodyPr lIns="0" tIns="0" rIns="0" bIns="0" rtlCol="0" anchor="t">
            <a:spAutoFit/>
          </a:bodyPr>
          <a:lstStyle/>
          <a:p>
            <a:pPr algn="ctr">
              <a:lnSpc>
                <a:spcPts val="7000"/>
              </a:lnSpc>
            </a:pPr>
            <a:r>
              <a:rPr lang="en-US" sz="5000">
                <a:solidFill>
                  <a:srgbClr val="FFFFFF"/>
                </a:solidFill>
                <a:latin typeface="Gliker"/>
                <a:ea typeface="Gliker"/>
                <a:cs typeface="Gliker"/>
                <a:sym typeface="Gliker"/>
              </a:rPr>
              <a:t>THE GRAND TOUR</a:t>
            </a:r>
          </a:p>
        </p:txBody>
      </p:sp>
      <p:sp>
        <p:nvSpPr>
          <p:cNvPr id="9" name="TextBox 9"/>
          <p:cNvSpPr txBox="1"/>
          <p:nvPr/>
        </p:nvSpPr>
        <p:spPr>
          <a:xfrm>
            <a:off x="4118593" y="2620795"/>
            <a:ext cx="10050815" cy="2089150"/>
          </a:xfrm>
          <a:prstGeom prst="rect">
            <a:avLst/>
          </a:prstGeom>
        </p:spPr>
        <p:txBody>
          <a:bodyPr lIns="0" tIns="0" rIns="0" bIns="0" rtlCol="0" anchor="t">
            <a:spAutoFit/>
          </a:bodyPr>
          <a:lstStyle/>
          <a:p>
            <a:pPr algn="ctr">
              <a:lnSpc>
                <a:spcPts val="5599"/>
              </a:lnSpc>
            </a:pPr>
            <a:r>
              <a:rPr lang="en-US" sz="3999">
                <a:solidFill>
                  <a:srgbClr val="FFFFFF"/>
                </a:solidFill>
                <a:latin typeface="Gotham"/>
                <a:ea typeface="Gotham"/>
                <a:cs typeface="Gotham"/>
                <a:sym typeface="Gotham"/>
              </a:rPr>
              <a:t>Young Englishmen tourd around the world to study and they found out that the world was not as rainy as England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4B6"/>
        </a:solidFill>
        <a:effectLst/>
      </p:bgPr>
    </p:bg>
    <p:spTree>
      <p:nvGrpSpPr>
        <p:cNvPr id="1" name=""/>
        <p:cNvGrpSpPr/>
        <p:nvPr/>
      </p:nvGrpSpPr>
      <p:grpSpPr>
        <a:xfrm>
          <a:off x="0" y="0"/>
          <a:ext cx="0" cy="0"/>
          <a:chOff x="0" y="0"/>
          <a:chExt cx="0" cy="0"/>
        </a:xfrm>
      </p:grpSpPr>
      <p:sp>
        <p:nvSpPr>
          <p:cNvPr id="2" name="Freeform 2"/>
          <p:cNvSpPr/>
          <p:nvPr/>
        </p:nvSpPr>
        <p:spPr>
          <a:xfrm>
            <a:off x="4587812" y="2948989"/>
            <a:ext cx="8595321" cy="5788389"/>
          </a:xfrm>
          <a:custGeom>
            <a:avLst/>
            <a:gdLst/>
            <a:ahLst/>
            <a:cxnLst/>
            <a:rect l="l" t="t" r="r" b="b"/>
            <a:pathLst>
              <a:path w="8595321" h="5788389">
                <a:moveTo>
                  <a:pt x="0" y="0"/>
                </a:moveTo>
                <a:lnTo>
                  <a:pt x="8595321" y="0"/>
                </a:lnTo>
                <a:lnTo>
                  <a:pt x="8595321" y="5788389"/>
                </a:lnTo>
                <a:lnTo>
                  <a:pt x="0" y="5788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3" name="Freeform 3"/>
          <p:cNvSpPr/>
          <p:nvPr/>
        </p:nvSpPr>
        <p:spPr>
          <a:xfrm>
            <a:off x="-1275197" y="-913275"/>
            <a:ext cx="6110168" cy="4114800"/>
          </a:xfrm>
          <a:custGeom>
            <a:avLst/>
            <a:gdLst/>
            <a:ahLst/>
            <a:cxnLst/>
            <a:rect l="l" t="t" r="r" b="b"/>
            <a:pathLst>
              <a:path w="6110168" h="4114800">
                <a:moveTo>
                  <a:pt x="0" y="0"/>
                </a:moveTo>
                <a:lnTo>
                  <a:pt x="6110167" y="0"/>
                </a:lnTo>
                <a:lnTo>
                  <a:pt x="61101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4" name="Freeform 4"/>
          <p:cNvSpPr/>
          <p:nvPr/>
        </p:nvSpPr>
        <p:spPr>
          <a:xfrm>
            <a:off x="5830388" y="-1672100"/>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5" name="Freeform 5"/>
          <p:cNvSpPr/>
          <p:nvPr/>
        </p:nvSpPr>
        <p:spPr>
          <a:xfrm>
            <a:off x="10933268" y="-2033838"/>
            <a:ext cx="8505167" cy="4246227"/>
          </a:xfrm>
          <a:custGeom>
            <a:avLst/>
            <a:gdLst/>
            <a:ahLst/>
            <a:cxnLst/>
            <a:rect l="l" t="t" r="r" b="b"/>
            <a:pathLst>
              <a:path w="8505167" h="4246227">
                <a:moveTo>
                  <a:pt x="0" y="0"/>
                </a:moveTo>
                <a:lnTo>
                  <a:pt x="8505167" y="0"/>
                </a:lnTo>
                <a:lnTo>
                  <a:pt x="8505167" y="4246226"/>
                </a:lnTo>
                <a:lnTo>
                  <a:pt x="0" y="42462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6" name="Freeform 6"/>
          <p:cNvSpPr/>
          <p:nvPr/>
        </p:nvSpPr>
        <p:spPr>
          <a:xfrm>
            <a:off x="14590868" y="89275"/>
            <a:ext cx="7959199" cy="3912562"/>
          </a:xfrm>
          <a:custGeom>
            <a:avLst/>
            <a:gdLst/>
            <a:ahLst/>
            <a:cxnLst/>
            <a:rect l="l" t="t" r="r" b="b"/>
            <a:pathLst>
              <a:path w="7959199" h="3912562">
                <a:moveTo>
                  <a:pt x="0" y="0"/>
                </a:moveTo>
                <a:lnTo>
                  <a:pt x="7959199" y="0"/>
                </a:lnTo>
                <a:lnTo>
                  <a:pt x="7959199" y="3912562"/>
                </a:lnTo>
                <a:lnTo>
                  <a:pt x="0" y="39125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7" name="Freeform 7"/>
          <p:cNvSpPr/>
          <p:nvPr/>
        </p:nvSpPr>
        <p:spPr>
          <a:xfrm>
            <a:off x="2528804" y="-2033838"/>
            <a:ext cx="6110168" cy="4114800"/>
          </a:xfrm>
          <a:custGeom>
            <a:avLst/>
            <a:gdLst/>
            <a:ahLst/>
            <a:cxnLst/>
            <a:rect l="l" t="t" r="r" b="b"/>
            <a:pathLst>
              <a:path w="6110168" h="4114800">
                <a:moveTo>
                  <a:pt x="0" y="0"/>
                </a:moveTo>
                <a:lnTo>
                  <a:pt x="6110167" y="0"/>
                </a:lnTo>
                <a:lnTo>
                  <a:pt x="61101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8" name="Freeform 8"/>
          <p:cNvSpPr/>
          <p:nvPr/>
        </p:nvSpPr>
        <p:spPr>
          <a:xfrm>
            <a:off x="9739149" y="-645323"/>
            <a:ext cx="4402815" cy="1789448"/>
          </a:xfrm>
          <a:custGeom>
            <a:avLst/>
            <a:gdLst/>
            <a:ahLst/>
            <a:cxnLst/>
            <a:rect l="l" t="t" r="r" b="b"/>
            <a:pathLst>
              <a:path w="4402815" h="1789448">
                <a:moveTo>
                  <a:pt x="0" y="0"/>
                </a:moveTo>
                <a:lnTo>
                  <a:pt x="4402815" y="0"/>
                </a:lnTo>
                <a:lnTo>
                  <a:pt x="4402815" y="1789448"/>
                </a:lnTo>
                <a:lnTo>
                  <a:pt x="0" y="17894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E"/>
          </a:p>
        </p:txBody>
      </p:sp>
      <p:sp>
        <p:nvSpPr>
          <p:cNvPr id="9" name="TextBox 9"/>
          <p:cNvSpPr txBox="1"/>
          <p:nvPr/>
        </p:nvSpPr>
        <p:spPr>
          <a:xfrm>
            <a:off x="5200692" y="544513"/>
            <a:ext cx="7369561" cy="863600"/>
          </a:xfrm>
          <a:prstGeom prst="rect">
            <a:avLst/>
          </a:prstGeom>
        </p:spPr>
        <p:txBody>
          <a:bodyPr lIns="0" tIns="0" rIns="0" bIns="0" rtlCol="0" anchor="t">
            <a:spAutoFit/>
          </a:bodyPr>
          <a:lstStyle/>
          <a:p>
            <a:pPr algn="ctr">
              <a:lnSpc>
                <a:spcPts val="7000"/>
              </a:lnSpc>
            </a:pPr>
            <a:r>
              <a:rPr lang="en-US" sz="5000">
                <a:solidFill>
                  <a:srgbClr val="F0FAF2"/>
                </a:solidFill>
                <a:latin typeface="Gliker"/>
                <a:ea typeface="Gliker"/>
                <a:cs typeface="Gliker"/>
                <a:sym typeface="Gliker"/>
              </a:rPr>
              <a:t>VLADIMIR JANKOVIC</a:t>
            </a:r>
          </a:p>
        </p:txBody>
      </p:sp>
      <p:sp>
        <p:nvSpPr>
          <p:cNvPr id="10" name="TextBox 10"/>
          <p:cNvSpPr txBox="1"/>
          <p:nvPr/>
        </p:nvSpPr>
        <p:spPr>
          <a:xfrm>
            <a:off x="6217719" y="4092059"/>
            <a:ext cx="5335507" cy="2794000"/>
          </a:xfrm>
          <a:prstGeom prst="rect">
            <a:avLst/>
          </a:prstGeom>
        </p:spPr>
        <p:txBody>
          <a:bodyPr lIns="0" tIns="0" rIns="0" bIns="0" rtlCol="0" anchor="t">
            <a:spAutoFit/>
          </a:bodyPr>
          <a:lstStyle/>
          <a:p>
            <a:pPr algn="ctr">
              <a:lnSpc>
                <a:spcPts val="5599"/>
              </a:lnSpc>
            </a:pPr>
            <a:r>
              <a:rPr lang="en-US" sz="3999">
                <a:solidFill>
                  <a:srgbClr val="000000"/>
                </a:solidFill>
                <a:latin typeface="Gotham"/>
                <a:ea typeface="Gotham"/>
                <a:cs typeface="Gotham"/>
                <a:sym typeface="Gotham"/>
              </a:rPr>
              <a:t>“People rejecting any effort to change their personal climates”</a:t>
            </a:r>
          </a:p>
        </p:txBody>
      </p:sp>
      <p:sp>
        <p:nvSpPr>
          <p:cNvPr id="11" name="TextBox 11"/>
          <p:cNvSpPr txBox="1"/>
          <p:nvPr/>
        </p:nvSpPr>
        <p:spPr>
          <a:xfrm>
            <a:off x="5468465" y="2136188"/>
            <a:ext cx="7351070" cy="679450"/>
          </a:xfrm>
          <a:prstGeom prst="rect">
            <a:avLst/>
          </a:prstGeom>
        </p:spPr>
        <p:txBody>
          <a:bodyPr lIns="0" tIns="0" rIns="0" bIns="0" rtlCol="0" anchor="t">
            <a:spAutoFit/>
          </a:bodyPr>
          <a:lstStyle/>
          <a:p>
            <a:pPr algn="ctr">
              <a:lnSpc>
                <a:spcPts val="5599"/>
              </a:lnSpc>
            </a:pPr>
            <a:r>
              <a:rPr lang="en-US" sz="3999" b="1">
                <a:solidFill>
                  <a:srgbClr val="000000"/>
                </a:solidFill>
                <a:latin typeface="Gotham Bold"/>
                <a:ea typeface="Gotham Bold"/>
                <a:cs typeface="Gotham Bold"/>
                <a:sym typeface="Gotham Bold"/>
              </a:rPr>
              <a:t>Confronting the Climate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BC6DA"/>
        </a:solidFill>
        <a:effectLst/>
      </p:bgPr>
    </p:bg>
    <p:spTree>
      <p:nvGrpSpPr>
        <p:cNvPr id="1" name=""/>
        <p:cNvGrpSpPr/>
        <p:nvPr/>
      </p:nvGrpSpPr>
      <p:grpSpPr>
        <a:xfrm>
          <a:off x="0" y="0"/>
          <a:ext cx="0" cy="0"/>
          <a:chOff x="0" y="0"/>
          <a:chExt cx="0" cy="0"/>
        </a:xfrm>
      </p:grpSpPr>
      <p:sp>
        <p:nvSpPr>
          <p:cNvPr id="2" name="Freeform 2"/>
          <p:cNvSpPr/>
          <p:nvPr/>
        </p:nvSpPr>
        <p:spPr>
          <a:xfrm>
            <a:off x="6318611" y="6182255"/>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3" name="Freeform 3"/>
          <p:cNvSpPr/>
          <p:nvPr/>
        </p:nvSpPr>
        <p:spPr>
          <a:xfrm>
            <a:off x="14421068" y="6010938"/>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4" name="Freeform 4"/>
          <p:cNvSpPr/>
          <p:nvPr/>
        </p:nvSpPr>
        <p:spPr>
          <a:xfrm>
            <a:off x="11452725" y="7064905"/>
            <a:ext cx="7315200" cy="4114096"/>
          </a:xfrm>
          <a:custGeom>
            <a:avLst/>
            <a:gdLst/>
            <a:ahLst/>
            <a:cxnLst/>
            <a:rect l="l" t="t" r="r" b="b"/>
            <a:pathLst>
              <a:path w="7315200" h="4114096">
                <a:moveTo>
                  <a:pt x="0" y="0"/>
                </a:moveTo>
                <a:lnTo>
                  <a:pt x="7315200" y="0"/>
                </a:lnTo>
                <a:lnTo>
                  <a:pt x="7315200" y="4114096"/>
                </a:lnTo>
                <a:lnTo>
                  <a:pt x="0" y="4114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5" name="Freeform 5"/>
          <p:cNvSpPr/>
          <p:nvPr/>
        </p:nvSpPr>
        <p:spPr>
          <a:xfrm>
            <a:off x="-1584433" y="7200900"/>
            <a:ext cx="7309520" cy="4114800"/>
          </a:xfrm>
          <a:custGeom>
            <a:avLst/>
            <a:gdLst/>
            <a:ahLst/>
            <a:cxnLst/>
            <a:rect l="l" t="t" r="r" b="b"/>
            <a:pathLst>
              <a:path w="7309520" h="4114800">
                <a:moveTo>
                  <a:pt x="0" y="0"/>
                </a:moveTo>
                <a:lnTo>
                  <a:pt x="7309521" y="0"/>
                </a:lnTo>
                <a:lnTo>
                  <a:pt x="730952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6" name="Freeform 6"/>
          <p:cNvSpPr/>
          <p:nvPr/>
        </p:nvSpPr>
        <p:spPr>
          <a:xfrm rot="-10633121">
            <a:off x="3328777" y="7915576"/>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7" name="Freeform 7"/>
          <p:cNvSpPr/>
          <p:nvPr/>
        </p:nvSpPr>
        <p:spPr>
          <a:xfrm rot="-10800000">
            <a:off x="7942372" y="7915576"/>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8" name="TextBox 8"/>
          <p:cNvSpPr txBox="1"/>
          <p:nvPr/>
        </p:nvSpPr>
        <p:spPr>
          <a:xfrm>
            <a:off x="2443021" y="544513"/>
            <a:ext cx="13401957" cy="863600"/>
          </a:xfrm>
          <a:prstGeom prst="rect">
            <a:avLst/>
          </a:prstGeom>
        </p:spPr>
        <p:txBody>
          <a:bodyPr lIns="0" tIns="0" rIns="0" bIns="0" rtlCol="0" anchor="t">
            <a:spAutoFit/>
          </a:bodyPr>
          <a:lstStyle/>
          <a:p>
            <a:pPr algn="ctr">
              <a:lnSpc>
                <a:spcPts val="7000"/>
              </a:lnSpc>
            </a:pPr>
            <a:r>
              <a:rPr lang="en-US" sz="5000">
                <a:solidFill>
                  <a:srgbClr val="000000"/>
                </a:solidFill>
                <a:latin typeface="Gliker"/>
                <a:ea typeface="Gliker"/>
                <a:cs typeface="Gliker"/>
                <a:sym typeface="Gliker"/>
              </a:rPr>
              <a:t>ADOPTED BY WORKING CLASS WOMEN</a:t>
            </a:r>
          </a:p>
        </p:txBody>
      </p:sp>
      <p:sp>
        <p:nvSpPr>
          <p:cNvPr id="9" name="Freeform 9"/>
          <p:cNvSpPr/>
          <p:nvPr/>
        </p:nvSpPr>
        <p:spPr>
          <a:xfrm rot="-10633121">
            <a:off x="4943262" y="1911404"/>
            <a:ext cx="8401476" cy="5657847"/>
          </a:xfrm>
          <a:custGeom>
            <a:avLst/>
            <a:gdLst/>
            <a:ahLst/>
            <a:cxnLst/>
            <a:rect l="l" t="t" r="r" b="b"/>
            <a:pathLst>
              <a:path w="8401476" h="5657847">
                <a:moveTo>
                  <a:pt x="0" y="0"/>
                </a:moveTo>
                <a:lnTo>
                  <a:pt x="8401476" y="0"/>
                </a:lnTo>
                <a:lnTo>
                  <a:pt x="8401476" y="5657847"/>
                </a:lnTo>
                <a:lnTo>
                  <a:pt x="0" y="56578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10" name="TextBox 10"/>
          <p:cNvSpPr txBox="1"/>
          <p:nvPr/>
        </p:nvSpPr>
        <p:spPr>
          <a:xfrm>
            <a:off x="6476247" y="4093105"/>
            <a:ext cx="5335507" cy="2089150"/>
          </a:xfrm>
          <a:prstGeom prst="rect">
            <a:avLst/>
          </a:prstGeom>
        </p:spPr>
        <p:txBody>
          <a:bodyPr lIns="0" tIns="0" rIns="0" bIns="0" rtlCol="0" anchor="t">
            <a:spAutoFit/>
          </a:bodyPr>
          <a:lstStyle/>
          <a:p>
            <a:pPr algn="ctr">
              <a:lnSpc>
                <a:spcPts val="5599"/>
              </a:lnSpc>
            </a:pPr>
            <a:r>
              <a:rPr lang="en-US" sz="3999">
                <a:solidFill>
                  <a:srgbClr val="000000"/>
                </a:solidFill>
                <a:latin typeface="Gotham"/>
                <a:ea typeface="Gotham"/>
                <a:cs typeface="Gotham"/>
                <a:sym typeface="Gotham"/>
              </a:rPr>
              <a:t>“Commonly used by women to shelter them from the rain”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AACCD"/>
        </a:solidFill>
        <a:effectLst/>
      </p:bgPr>
    </p:bg>
    <p:spTree>
      <p:nvGrpSpPr>
        <p:cNvPr id="1" name=""/>
        <p:cNvGrpSpPr/>
        <p:nvPr/>
      </p:nvGrpSpPr>
      <p:grpSpPr>
        <a:xfrm>
          <a:off x="0" y="0"/>
          <a:ext cx="0" cy="0"/>
          <a:chOff x="0" y="0"/>
          <a:chExt cx="0" cy="0"/>
        </a:xfrm>
      </p:grpSpPr>
      <p:sp>
        <p:nvSpPr>
          <p:cNvPr id="2" name="Freeform 2"/>
          <p:cNvSpPr/>
          <p:nvPr/>
        </p:nvSpPr>
        <p:spPr>
          <a:xfrm>
            <a:off x="-1275197" y="-913275"/>
            <a:ext cx="6110168" cy="4114800"/>
          </a:xfrm>
          <a:custGeom>
            <a:avLst/>
            <a:gdLst/>
            <a:ahLst/>
            <a:cxnLst/>
            <a:rect l="l" t="t" r="r" b="b"/>
            <a:pathLst>
              <a:path w="6110168" h="4114800">
                <a:moveTo>
                  <a:pt x="0" y="0"/>
                </a:moveTo>
                <a:lnTo>
                  <a:pt x="6110167" y="0"/>
                </a:lnTo>
                <a:lnTo>
                  <a:pt x="61101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3" name="Freeform 3"/>
          <p:cNvSpPr/>
          <p:nvPr/>
        </p:nvSpPr>
        <p:spPr>
          <a:xfrm>
            <a:off x="5830388" y="-1672100"/>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4" name="Freeform 4"/>
          <p:cNvSpPr/>
          <p:nvPr/>
        </p:nvSpPr>
        <p:spPr>
          <a:xfrm>
            <a:off x="10933268" y="-2033838"/>
            <a:ext cx="8505167" cy="4246227"/>
          </a:xfrm>
          <a:custGeom>
            <a:avLst/>
            <a:gdLst/>
            <a:ahLst/>
            <a:cxnLst/>
            <a:rect l="l" t="t" r="r" b="b"/>
            <a:pathLst>
              <a:path w="8505167" h="4246227">
                <a:moveTo>
                  <a:pt x="0" y="0"/>
                </a:moveTo>
                <a:lnTo>
                  <a:pt x="8505167" y="0"/>
                </a:lnTo>
                <a:lnTo>
                  <a:pt x="8505167" y="4246226"/>
                </a:lnTo>
                <a:lnTo>
                  <a:pt x="0" y="42462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5" name="Freeform 5"/>
          <p:cNvSpPr/>
          <p:nvPr/>
        </p:nvSpPr>
        <p:spPr>
          <a:xfrm>
            <a:off x="14590868" y="89275"/>
            <a:ext cx="7959199" cy="3912562"/>
          </a:xfrm>
          <a:custGeom>
            <a:avLst/>
            <a:gdLst/>
            <a:ahLst/>
            <a:cxnLst/>
            <a:rect l="l" t="t" r="r" b="b"/>
            <a:pathLst>
              <a:path w="7959199" h="3912562">
                <a:moveTo>
                  <a:pt x="0" y="0"/>
                </a:moveTo>
                <a:lnTo>
                  <a:pt x="7959199" y="0"/>
                </a:lnTo>
                <a:lnTo>
                  <a:pt x="7959199" y="3912562"/>
                </a:lnTo>
                <a:lnTo>
                  <a:pt x="0" y="39125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6" name="Freeform 6"/>
          <p:cNvSpPr/>
          <p:nvPr/>
        </p:nvSpPr>
        <p:spPr>
          <a:xfrm>
            <a:off x="2528804" y="-2033838"/>
            <a:ext cx="6110168" cy="4114800"/>
          </a:xfrm>
          <a:custGeom>
            <a:avLst/>
            <a:gdLst/>
            <a:ahLst/>
            <a:cxnLst/>
            <a:rect l="l" t="t" r="r" b="b"/>
            <a:pathLst>
              <a:path w="6110168" h="4114800">
                <a:moveTo>
                  <a:pt x="0" y="0"/>
                </a:moveTo>
                <a:lnTo>
                  <a:pt x="6110167" y="0"/>
                </a:lnTo>
                <a:lnTo>
                  <a:pt x="61101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7" name="Freeform 7"/>
          <p:cNvSpPr/>
          <p:nvPr/>
        </p:nvSpPr>
        <p:spPr>
          <a:xfrm>
            <a:off x="9739149" y="-645323"/>
            <a:ext cx="4402815" cy="1789448"/>
          </a:xfrm>
          <a:custGeom>
            <a:avLst/>
            <a:gdLst/>
            <a:ahLst/>
            <a:cxnLst/>
            <a:rect l="l" t="t" r="r" b="b"/>
            <a:pathLst>
              <a:path w="4402815" h="1789448">
                <a:moveTo>
                  <a:pt x="0" y="0"/>
                </a:moveTo>
                <a:lnTo>
                  <a:pt x="4402815" y="0"/>
                </a:lnTo>
                <a:lnTo>
                  <a:pt x="4402815" y="1789448"/>
                </a:lnTo>
                <a:lnTo>
                  <a:pt x="0" y="17894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E"/>
          </a:p>
        </p:txBody>
      </p:sp>
      <p:grpSp>
        <p:nvGrpSpPr>
          <p:cNvPr id="8" name="Group 8"/>
          <p:cNvGrpSpPr/>
          <p:nvPr/>
        </p:nvGrpSpPr>
        <p:grpSpPr>
          <a:xfrm>
            <a:off x="1867638" y="4447512"/>
            <a:ext cx="14552724" cy="1391975"/>
            <a:chOff x="0" y="0"/>
            <a:chExt cx="3897234" cy="372772"/>
          </a:xfrm>
        </p:grpSpPr>
        <p:sp>
          <p:nvSpPr>
            <p:cNvPr id="9" name="Freeform 9"/>
            <p:cNvSpPr/>
            <p:nvPr/>
          </p:nvSpPr>
          <p:spPr>
            <a:xfrm>
              <a:off x="0" y="0"/>
              <a:ext cx="3897233" cy="372772"/>
            </a:xfrm>
            <a:custGeom>
              <a:avLst/>
              <a:gdLst/>
              <a:ahLst/>
              <a:cxnLst/>
              <a:rect l="l" t="t" r="r" b="b"/>
              <a:pathLst>
                <a:path w="3897233" h="372772">
                  <a:moveTo>
                    <a:pt x="0" y="0"/>
                  </a:moveTo>
                  <a:lnTo>
                    <a:pt x="3897233" y="0"/>
                  </a:lnTo>
                  <a:lnTo>
                    <a:pt x="3897233" y="372772"/>
                  </a:lnTo>
                  <a:lnTo>
                    <a:pt x="0" y="372772"/>
                  </a:lnTo>
                  <a:close/>
                </a:path>
              </a:pathLst>
            </a:custGeom>
            <a:solidFill>
              <a:srgbClr val="FFFFFF"/>
            </a:solidFill>
            <a:ln w="28575" cap="sq">
              <a:solidFill>
                <a:srgbClr val="000000"/>
              </a:solidFill>
              <a:prstDash val="solid"/>
              <a:miter/>
            </a:ln>
          </p:spPr>
          <p:txBody>
            <a:bodyPr/>
            <a:lstStyle/>
            <a:p>
              <a:endParaRPr lang="en-AE"/>
            </a:p>
          </p:txBody>
        </p:sp>
        <p:sp>
          <p:nvSpPr>
            <p:cNvPr id="10" name="TextBox 10"/>
            <p:cNvSpPr txBox="1"/>
            <p:nvPr/>
          </p:nvSpPr>
          <p:spPr>
            <a:xfrm>
              <a:off x="0" y="-38100"/>
              <a:ext cx="3897234" cy="410872"/>
            </a:xfrm>
            <a:prstGeom prst="rect">
              <a:avLst/>
            </a:prstGeom>
          </p:spPr>
          <p:txBody>
            <a:bodyPr lIns="47826" tIns="47826" rIns="47826" bIns="47826" rtlCol="0" anchor="ctr"/>
            <a:lstStyle/>
            <a:p>
              <a:pPr algn="ctr">
                <a:lnSpc>
                  <a:spcPts val="2660"/>
                </a:lnSpc>
                <a:spcBef>
                  <a:spcPct val="0"/>
                </a:spcBef>
              </a:pPr>
              <a:endParaRPr/>
            </a:p>
          </p:txBody>
        </p:sp>
      </p:grpSp>
      <p:sp>
        <p:nvSpPr>
          <p:cNvPr id="11" name="TextBox 11"/>
          <p:cNvSpPr txBox="1"/>
          <p:nvPr/>
        </p:nvSpPr>
        <p:spPr>
          <a:xfrm>
            <a:off x="2443021" y="4659313"/>
            <a:ext cx="13401957" cy="863600"/>
          </a:xfrm>
          <a:prstGeom prst="rect">
            <a:avLst/>
          </a:prstGeom>
        </p:spPr>
        <p:txBody>
          <a:bodyPr lIns="0" tIns="0" rIns="0" bIns="0" rtlCol="0" anchor="t">
            <a:spAutoFit/>
          </a:bodyPr>
          <a:lstStyle/>
          <a:p>
            <a:pPr algn="ctr">
              <a:lnSpc>
                <a:spcPts val="7000"/>
              </a:lnSpc>
            </a:pPr>
            <a:r>
              <a:rPr lang="en-US" sz="5000">
                <a:solidFill>
                  <a:srgbClr val="000000"/>
                </a:solidFill>
                <a:latin typeface="Gliker"/>
                <a:ea typeface="Gliker"/>
                <a:cs typeface="Gliker"/>
                <a:sym typeface="Gliker"/>
              </a:rPr>
              <a:t>“UGLY” UMBRELLA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6DAC4"/>
        </a:solidFill>
        <a:effectLst/>
      </p:bgPr>
    </p:bg>
    <p:spTree>
      <p:nvGrpSpPr>
        <p:cNvPr id="1" name=""/>
        <p:cNvGrpSpPr/>
        <p:nvPr/>
      </p:nvGrpSpPr>
      <p:grpSpPr>
        <a:xfrm>
          <a:off x="0" y="0"/>
          <a:ext cx="0" cy="0"/>
          <a:chOff x="0" y="0"/>
          <a:chExt cx="0" cy="0"/>
        </a:xfrm>
      </p:grpSpPr>
      <p:sp>
        <p:nvSpPr>
          <p:cNvPr id="2" name="Freeform 2"/>
          <p:cNvSpPr/>
          <p:nvPr/>
        </p:nvSpPr>
        <p:spPr>
          <a:xfrm>
            <a:off x="6318611" y="6182255"/>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3" name="Freeform 3"/>
          <p:cNvSpPr/>
          <p:nvPr/>
        </p:nvSpPr>
        <p:spPr>
          <a:xfrm>
            <a:off x="14421068" y="6010938"/>
            <a:ext cx="7309520" cy="4114800"/>
          </a:xfrm>
          <a:custGeom>
            <a:avLst/>
            <a:gdLst/>
            <a:ahLst/>
            <a:cxnLst/>
            <a:rect l="l" t="t" r="r" b="b"/>
            <a:pathLst>
              <a:path w="7309520" h="4114800">
                <a:moveTo>
                  <a:pt x="0" y="0"/>
                </a:moveTo>
                <a:lnTo>
                  <a:pt x="7309520" y="0"/>
                </a:lnTo>
                <a:lnTo>
                  <a:pt x="73095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4" name="Freeform 4"/>
          <p:cNvSpPr/>
          <p:nvPr/>
        </p:nvSpPr>
        <p:spPr>
          <a:xfrm>
            <a:off x="11452725" y="7064905"/>
            <a:ext cx="7315200" cy="4114096"/>
          </a:xfrm>
          <a:custGeom>
            <a:avLst/>
            <a:gdLst/>
            <a:ahLst/>
            <a:cxnLst/>
            <a:rect l="l" t="t" r="r" b="b"/>
            <a:pathLst>
              <a:path w="7315200" h="4114096">
                <a:moveTo>
                  <a:pt x="0" y="0"/>
                </a:moveTo>
                <a:lnTo>
                  <a:pt x="7315200" y="0"/>
                </a:lnTo>
                <a:lnTo>
                  <a:pt x="7315200" y="4114096"/>
                </a:lnTo>
                <a:lnTo>
                  <a:pt x="0" y="4114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5" name="Freeform 5"/>
          <p:cNvSpPr/>
          <p:nvPr/>
        </p:nvSpPr>
        <p:spPr>
          <a:xfrm>
            <a:off x="-1584433" y="7200900"/>
            <a:ext cx="7309520" cy="4114800"/>
          </a:xfrm>
          <a:custGeom>
            <a:avLst/>
            <a:gdLst/>
            <a:ahLst/>
            <a:cxnLst/>
            <a:rect l="l" t="t" r="r" b="b"/>
            <a:pathLst>
              <a:path w="7309520" h="4114800">
                <a:moveTo>
                  <a:pt x="0" y="0"/>
                </a:moveTo>
                <a:lnTo>
                  <a:pt x="7309521" y="0"/>
                </a:lnTo>
                <a:lnTo>
                  <a:pt x="730952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6" name="Freeform 6"/>
          <p:cNvSpPr/>
          <p:nvPr/>
        </p:nvSpPr>
        <p:spPr>
          <a:xfrm rot="-10633121">
            <a:off x="3328777" y="7915576"/>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7" name="Freeform 7"/>
          <p:cNvSpPr/>
          <p:nvPr/>
        </p:nvSpPr>
        <p:spPr>
          <a:xfrm rot="-10800000">
            <a:off x="7942372" y="7915576"/>
            <a:ext cx="6110168" cy="4114800"/>
          </a:xfrm>
          <a:custGeom>
            <a:avLst/>
            <a:gdLst/>
            <a:ahLst/>
            <a:cxnLst/>
            <a:rect l="l" t="t" r="r" b="b"/>
            <a:pathLst>
              <a:path w="6110168" h="4114800">
                <a:moveTo>
                  <a:pt x="0" y="0"/>
                </a:moveTo>
                <a:lnTo>
                  <a:pt x="6110168" y="0"/>
                </a:lnTo>
                <a:lnTo>
                  <a:pt x="61101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8" name="Freeform 8"/>
          <p:cNvSpPr/>
          <p:nvPr/>
        </p:nvSpPr>
        <p:spPr>
          <a:xfrm>
            <a:off x="3622199" y="1586032"/>
            <a:ext cx="11302481" cy="7114936"/>
          </a:xfrm>
          <a:custGeom>
            <a:avLst/>
            <a:gdLst/>
            <a:ahLst/>
            <a:cxnLst/>
            <a:rect l="l" t="t" r="r" b="b"/>
            <a:pathLst>
              <a:path w="11302481" h="7114936">
                <a:moveTo>
                  <a:pt x="0" y="0"/>
                </a:moveTo>
                <a:lnTo>
                  <a:pt x="11302481" y="0"/>
                </a:lnTo>
                <a:lnTo>
                  <a:pt x="11302481" y="7114936"/>
                </a:lnTo>
                <a:lnTo>
                  <a:pt x="0" y="7114936"/>
                </a:lnTo>
                <a:lnTo>
                  <a:pt x="0" y="0"/>
                </a:lnTo>
                <a:close/>
              </a:path>
            </a:pathLst>
          </a:custGeom>
          <a:blipFill>
            <a:blip r:embed="rId9"/>
            <a:stretch>
              <a:fillRect b="-20531"/>
            </a:stretch>
          </a:blipFill>
        </p:spPr>
        <p:txBody>
          <a:bodyPr/>
          <a:lstStyle/>
          <a:p>
            <a:endParaRPr lang="en-AE"/>
          </a:p>
        </p:txBody>
      </p:sp>
      <p:sp>
        <p:nvSpPr>
          <p:cNvPr id="9" name="TextBox 9"/>
          <p:cNvSpPr txBox="1"/>
          <p:nvPr/>
        </p:nvSpPr>
        <p:spPr>
          <a:xfrm>
            <a:off x="4919327" y="146020"/>
            <a:ext cx="8449345" cy="1354080"/>
          </a:xfrm>
          <a:prstGeom prst="rect">
            <a:avLst/>
          </a:prstGeom>
        </p:spPr>
        <p:txBody>
          <a:bodyPr lIns="0" tIns="0" rIns="0" bIns="0" rtlCol="0" anchor="t">
            <a:spAutoFit/>
          </a:bodyPr>
          <a:lstStyle/>
          <a:p>
            <a:pPr algn="ctr">
              <a:lnSpc>
                <a:spcPts val="11085"/>
              </a:lnSpc>
            </a:pPr>
            <a:r>
              <a:rPr lang="en-US" sz="7918">
                <a:solidFill>
                  <a:srgbClr val="000000"/>
                </a:solidFill>
                <a:latin typeface="Gliker"/>
                <a:ea typeface="Gliker"/>
                <a:cs typeface="Gliker"/>
                <a:sym typeface="Gliker"/>
              </a:rPr>
              <a:t>JONAS HANWAY</a:t>
            </a:r>
          </a:p>
        </p:txBody>
      </p:sp>
      <p:sp>
        <p:nvSpPr>
          <p:cNvPr id="10" name="Freeform 10"/>
          <p:cNvSpPr/>
          <p:nvPr/>
        </p:nvSpPr>
        <p:spPr>
          <a:xfrm>
            <a:off x="-1590112" y="6643920"/>
            <a:ext cx="7315200" cy="4114096"/>
          </a:xfrm>
          <a:custGeom>
            <a:avLst/>
            <a:gdLst/>
            <a:ahLst/>
            <a:cxnLst/>
            <a:rect l="l" t="t" r="r" b="b"/>
            <a:pathLst>
              <a:path w="7315200" h="4114096">
                <a:moveTo>
                  <a:pt x="0" y="0"/>
                </a:moveTo>
                <a:lnTo>
                  <a:pt x="7315200" y="0"/>
                </a:lnTo>
                <a:lnTo>
                  <a:pt x="7315200" y="4114096"/>
                </a:lnTo>
                <a:lnTo>
                  <a:pt x="0" y="4114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11" name="Freeform 11"/>
          <p:cNvSpPr/>
          <p:nvPr/>
        </p:nvSpPr>
        <p:spPr>
          <a:xfrm>
            <a:off x="13368673" y="6479735"/>
            <a:ext cx="7315200" cy="4114096"/>
          </a:xfrm>
          <a:custGeom>
            <a:avLst/>
            <a:gdLst/>
            <a:ahLst/>
            <a:cxnLst/>
            <a:rect l="l" t="t" r="r" b="b"/>
            <a:pathLst>
              <a:path w="7315200" h="4114096">
                <a:moveTo>
                  <a:pt x="0" y="0"/>
                </a:moveTo>
                <a:lnTo>
                  <a:pt x="7315200" y="0"/>
                </a:lnTo>
                <a:lnTo>
                  <a:pt x="7315200" y="4114096"/>
                </a:lnTo>
                <a:lnTo>
                  <a:pt x="0" y="4114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496</Words>
  <Application>Microsoft Macintosh PowerPoint</Application>
  <PresentationFormat>Custom</PresentationFormat>
  <Paragraphs>57</Paragraphs>
  <Slides>14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Gotham Bold</vt:lpstr>
      <vt:lpstr>Gotham</vt:lpstr>
      <vt:lpstr>Calibri</vt:lpstr>
      <vt:lpstr>Gliker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Pessimist's Archive Umbrellas</dc:title>
  <cp:lastModifiedBy>Rashed Alshamsi</cp:lastModifiedBy>
  <cp:revision>2</cp:revision>
  <dcterms:created xsi:type="dcterms:W3CDTF">2006-08-16T00:00:00Z</dcterms:created>
  <dcterms:modified xsi:type="dcterms:W3CDTF">2025-02-19T17:51:59Z</dcterms:modified>
  <dc:identifier>DAGe1YWSwC4</dc:identifier>
</cp:coreProperties>
</file>